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tableStyles.xml" ContentType="application/vnd.openxmlformats-officedocument.presentationml.tableStyle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12192000"/>
  <p:notesSz cx="6858000" cy="9144000"/>
  <p:embeddedFontLst>
    <p:embeddedFont>
      <p:font typeface="Raleway"/>
      <p:regular r:id="rId46"/>
      <p:bold r:id="rId47"/>
      <p:italic r:id="rId48"/>
      <p:boldItalic r:id="rId49"/>
    </p:embeddedFont>
    <p:embeddedFont>
      <p:font typeface="Proxima Nova"/>
      <p:regular r:id="rId50"/>
      <p:bold r:id="rId51"/>
      <p:italic r:id="rId52"/>
      <p:boldItalic r:id="rId53"/>
    </p:embeddedFont>
    <p:embeddedFont>
      <p:font typeface="Helvetica Neue"/>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3939B06-9997-4CB3-A6D0-E02DA65C2CEE}">
  <a:tblStyle styleId="{13939B06-9997-4CB3-A6D0-E02DA65C2CE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8D5D4F7-7F2F-49D9-ADBD-29AE2FFE153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39" Type="http://schemas.openxmlformats.org/officeDocument/2006/relationships/slide" Target="slides/slide34.xml"/><Relationship Id="rId26" Type="http://schemas.openxmlformats.org/officeDocument/2006/relationships/slide" Target="slides/slide21.xml"/><Relationship Id="rId13" Type="http://schemas.openxmlformats.org/officeDocument/2006/relationships/slide" Target="slides/slide8.xml"/><Relationship Id="rId18" Type="http://schemas.openxmlformats.org/officeDocument/2006/relationships/slide" Target="slides/slide13.xml"/><Relationship Id="rId42" Type="http://schemas.openxmlformats.org/officeDocument/2006/relationships/slide" Target="slides/slide37.xml"/><Relationship Id="rId47" Type="http://schemas.openxmlformats.org/officeDocument/2006/relationships/font" Target="fonts/Raleway-bold.fntdata"/><Relationship Id="rId34" Type="http://schemas.openxmlformats.org/officeDocument/2006/relationships/slide" Target="slides/slide29.xml"/><Relationship Id="rId21" Type="http://schemas.openxmlformats.org/officeDocument/2006/relationships/slide" Target="slides/slide16.xml"/><Relationship Id="rId50" Type="http://schemas.openxmlformats.org/officeDocument/2006/relationships/font" Target="fonts/ProximaNova-regular.fntdata"/><Relationship Id="rId55" Type="http://schemas.openxmlformats.org/officeDocument/2006/relationships/font" Target="fonts/HelveticaNeue-bold.fntdata"/><Relationship Id="rId7" Type="http://schemas.openxmlformats.org/officeDocument/2006/relationships/slide" Target="slides/slide2.xml"/><Relationship Id="rId2" Type="http://schemas.openxmlformats.org/officeDocument/2006/relationships/presProps" Target="presProps.xml"/><Relationship Id="rId29" Type="http://schemas.openxmlformats.org/officeDocument/2006/relationships/slide" Target="slides/slide24.xml"/><Relationship Id="rId16" Type="http://schemas.openxmlformats.org/officeDocument/2006/relationships/slide" Target="slides/slide11.xml"/><Relationship Id="rId40" Type="http://schemas.openxmlformats.org/officeDocument/2006/relationships/slide" Target="slides/slide35.xml"/><Relationship Id="rId45" Type="http://schemas.openxmlformats.org/officeDocument/2006/relationships/slide" Target="slides/slide40.xml"/><Relationship Id="rId32" Type="http://schemas.openxmlformats.org/officeDocument/2006/relationships/slide" Target="slides/slide27.xml"/><Relationship Id="rId37" Type="http://schemas.openxmlformats.org/officeDocument/2006/relationships/slide" Target="slides/slide32.xml"/><Relationship Id="rId24" Type="http://schemas.openxmlformats.org/officeDocument/2006/relationships/slide" Target="slides/slide19.xml"/><Relationship Id="rId53" Type="http://schemas.openxmlformats.org/officeDocument/2006/relationships/font" Target="fonts/ProximaNova-boldItalic.fntdata"/><Relationship Id="rId11" Type="http://schemas.openxmlformats.org/officeDocument/2006/relationships/slide" Target="slides/slide6.xml"/><Relationship Id="rId58" Type="http://schemas.openxmlformats.org/officeDocument/2006/relationships/customXml" Target="../customXml/item1.xml"/><Relationship Id="rId5" Type="http://schemas.openxmlformats.org/officeDocument/2006/relationships/notesMaster" Target="notesMasters/notesMaster1.xml"/><Relationship Id="rId19" Type="http://schemas.openxmlformats.org/officeDocument/2006/relationships/slide" Target="slides/slide14.xml"/><Relationship Id="rId43"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italic.fntdata"/><Relationship Id="rId30" Type="http://schemas.openxmlformats.org/officeDocument/2006/relationships/slide" Target="slides/slide25.xml"/><Relationship Id="rId35" Type="http://schemas.openxmlformats.org/officeDocument/2006/relationships/slide" Target="slides/slide30.xml"/><Relationship Id="rId22" Type="http://schemas.openxmlformats.org/officeDocument/2006/relationships/slide" Target="slides/slide17.xml"/><Relationship Id="rId27" Type="http://schemas.openxmlformats.org/officeDocument/2006/relationships/slide" Target="slides/slide22.xml"/><Relationship Id="rId56" Type="http://schemas.openxmlformats.org/officeDocument/2006/relationships/font" Target="fonts/HelveticaNeue-italic.fntdata"/><Relationship Id="rId14" Type="http://schemas.openxmlformats.org/officeDocument/2006/relationships/slide" Target="slides/slide9.xml"/><Relationship Id="rId8" Type="http://schemas.openxmlformats.org/officeDocument/2006/relationships/slide" Target="slides/slide3.xml"/><Relationship Id="rId51" Type="http://schemas.openxmlformats.org/officeDocument/2006/relationships/font" Target="fonts/ProximaNova-bold.fntdata"/><Relationship Id="rId3" Type="http://schemas.openxmlformats.org/officeDocument/2006/relationships/tableStyles" Target="tableStyles.xml"/><Relationship Id="rId46" Type="http://schemas.openxmlformats.org/officeDocument/2006/relationships/font" Target="fonts/Raleway-regular.fntdata"/><Relationship Id="rId33" Type="http://schemas.openxmlformats.org/officeDocument/2006/relationships/slide" Target="slides/slide28.xml"/><Relationship Id="rId38" Type="http://schemas.openxmlformats.org/officeDocument/2006/relationships/slide" Target="slides/slide33.xml"/><Relationship Id="rId25" Type="http://schemas.openxmlformats.org/officeDocument/2006/relationships/slide" Target="slides/slide20.xml"/><Relationship Id="rId12" Type="http://schemas.openxmlformats.org/officeDocument/2006/relationships/slide" Target="slides/slide7.xml"/><Relationship Id="rId17" Type="http://schemas.openxmlformats.org/officeDocument/2006/relationships/slide" Target="slides/slide12.xml"/><Relationship Id="rId59" Type="http://schemas.openxmlformats.org/officeDocument/2006/relationships/customXml" Target="../customXml/item2.xml"/><Relationship Id="rId41" Type="http://schemas.openxmlformats.org/officeDocument/2006/relationships/slide" Target="slides/slide36.xml"/><Relationship Id="rId20" Type="http://schemas.openxmlformats.org/officeDocument/2006/relationships/slide" Target="slides/slide15.xml"/><Relationship Id="rId54" Type="http://schemas.openxmlformats.org/officeDocument/2006/relationships/font" Target="fonts/HelveticaNeue-regular.fntdata"/><Relationship Id="rId1" Type="http://schemas.openxmlformats.org/officeDocument/2006/relationships/theme" Target="theme/theme1.xml"/><Relationship Id="rId6" Type="http://schemas.openxmlformats.org/officeDocument/2006/relationships/slide" Target="slides/slide1.xml"/><Relationship Id="rId49" Type="http://schemas.openxmlformats.org/officeDocument/2006/relationships/font" Target="fonts/Raleway-boldItalic.fntdata"/><Relationship Id="rId36" Type="http://schemas.openxmlformats.org/officeDocument/2006/relationships/slide" Target="slides/slide31.xml"/><Relationship Id="rId23" Type="http://schemas.openxmlformats.org/officeDocument/2006/relationships/slide" Target="slides/slide18.xml"/><Relationship Id="rId28" Type="http://schemas.openxmlformats.org/officeDocument/2006/relationships/slide" Target="slides/slide23.xml"/><Relationship Id="rId57" Type="http://schemas.openxmlformats.org/officeDocument/2006/relationships/font" Target="fonts/HelveticaNeue-boldItalic.fntdata"/><Relationship Id="rId15" Type="http://schemas.openxmlformats.org/officeDocument/2006/relationships/slide" Target="slides/slide10.xml"/><Relationship Id="rId44" Type="http://schemas.openxmlformats.org/officeDocument/2006/relationships/slide" Target="slides/slide39.xml"/><Relationship Id="rId31" Type="http://schemas.openxmlformats.org/officeDocument/2006/relationships/slide" Target="slides/slide26.xml"/><Relationship Id="rId52" Type="http://schemas.openxmlformats.org/officeDocument/2006/relationships/font" Target="fonts/ProximaNova-italic.fntdata"/><Relationship Id="rId10" Type="http://schemas.openxmlformats.org/officeDocument/2006/relationships/slide" Target="slides/slide5.xml"/><Relationship Id="rId60"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mparison_of_version_control_softwar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mparison_of_version_control_software"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tinuous_integration" TargetMode="External"/><Relationship Id="rId3" Type="http://schemas.openxmlformats.org/officeDocument/2006/relationships/hyperlink" Target="https://www.quora.com/What-is-the-difference-between-continous-integration-tool-and-version-control-tool-e-g-Jenkin-Maven-and-GitHUB-SVN" TargetMode="External"/><Relationship Id="rId4" Type="http://schemas.openxmlformats.org/officeDocument/2006/relationships/hyperlink" Target="https://docs.google.com/document/d/1SV_YXL66ki3LgxwzOEA97lnSEdKm3DFrq6ahf82Prns/edit" TargetMode="External"/><Relationship Id="rId11" Type="http://schemas.openxmlformats.org/officeDocument/2006/relationships/hyperlink" Target="https://www.quora.com/What-is-the-difference-between-continous-integration-tool-and-version-control-tool-e-g-Jenkin-Maven-and-GitHUB-SVN" TargetMode="External"/><Relationship Id="rId10" Type="http://schemas.openxmlformats.org/officeDocument/2006/relationships/hyperlink" Target="https://docs.google.com/document/d/13owAwScixsBGxJGTc_QyPdHuj-T7RlbOzGvsMfi_D4w/edit" TargetMode="External"/><Relationship Id="rId12" Type="http://schemas.openxmlformats.org/officeDocument/2006/relationships/hyperlink" Target="https://en.wikipedia.org/wiki/Comparison_of_source_code_hosting_facilities" TargetMode="External"/><Relationship Id="rId9" Type="http://schemas.openxmlformats.org/officeDocument/2006/relationships/hyperlink" Target="https://docs.google.com/document/d/1SV_YXL66ki3LgxwzOEA97lnSEdKm3DFrq6ahf82Prns/edit" TargetMode="External"/><Relationship Id="rId5" Type="http://schemas.openxmlformats.org/officeDocument/2006/relationships/hyperlink" Target="https://en.wikipedia.org/wiki/Bug_tracking_system" TargetMode="External"/><Relationship Id="rId6" Type="http://schemas.openxmlformats.org/officeDocument/2006/relationships/hyperlink" Target="https://en.wikipedia.org/wiki/Comparison_of_issue-tracking_systems" TargetMode="External"/><Relationship Id="rId7" Type="http://schemas.openxmlformats.org/officeDocument/2006/relationships/hyperlink" Target="https://code-maze.com/top-8-continuous-integration-tools/" TargetMode="External"/><Relationship Id="rId8" Type="http://schemas.openxmlformats.org/officeDocument/2006/relationships/hyperlink" Target="https://about.gitlab.com/2017/09/27/gitlab-leader-continuous-integration-forrester-wave/"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Repository_(version_control)" TargetMode="External"/><Relationship Id="rId3" Type="http://schemas.openxmlformats.org/officeDocument/2006/relationships/hyperlink" Target="https://en.wikipedia.org/wiki/Version_control"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eebom.com/github-alternatives/" TargetMode="External"/><Relationship Id="rId3" Type="http://schemas.openxmlformats.org/officeDocument/2006/relationships/hyperlink" Target="https://blog.profitbricks.com/top-source-code-repository-hosts/" TargetMode="External"/><Relationship Id="rId4" Type="http://schemas.openxmlformats.org/officeDocument/2006/relationships/hyperlink" Target="https://stackify.com/source-code-repository-hosts/" TargetMode="External"/><Relationship Id="rId5" Type="http://schemas.openxmlformats.org/officeDocument/2006/relationships/hyperlink" Target="https://www.bettertechtips.com/software/github-alternatives/" TargetMode="External"/><Relationship Id="rId6" Type="http://schemas.openxmlformats.org/officeDocument/2006/relationships/hyperlink" Target="https://toppersworld.com/top-10-free-github-alternatives-for-private-repositories/" TargetMode="External"/><Relationship Id="rId7" Type="http://schemas.openxmlformats.org/officeDocument/2006/relationships/hyperlink" Target="https://alternativeto.net/software/github/" TargetMode="External"/><Relationship Id="rId8" Type="http://schemas.openxmlformats.org/officeDocument/2006/relationships/hyperlink" Target="http://technologyadvice.com/blog/information-technology/github-alternative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mparison_of_source_code_hosting_facilitie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mparison_of_version_control_software"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 name="Shape 47"/>
        <p:cNvGrpSpPr/>
        <p:nvPr/>
      </p:nvGrpSpPr>
      <p:grpSpPr>
        <a:xfrm>
          <a:off x="0" y="0"/>
          <a:ext cx="0" cy="0"/>
          <a:chOff x="0" y="0"/>
          <a:chExt cx="0" cy="0"/>
        </a:xfrm>
      </p:grpSpPr>
      <p:sp>
        <p:nvSpPr>
          <p:cNvPr id="48" name="Shape 4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9" name="Shape 4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sz="1100" u="sng">
                <a:solidFill>
                  <a:srgbClr val="0097A7"/>
                </a:solidFill>
                <a:latin typeface="Arial"/>
                <a:ea typeface="Arial"/>
                <a:cs typeface="Arial"/>
                <a:sym typeface="Arial"/>
                <a:hlinkClick r:id="rId2"/>
              </a:rPr>
              <a:t>https://en.wikipedia.org/wiki/Comparison_of_version_control_software</a:t>
            </a:r>
            <a:endParaRPr/>
          </a:p>
        </p:txBody>
      </p:sp>
      <p:sp>
        <p:nvSpPr>
          <p:cNvPr id="112" name="Shape 11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sz="1000" u="sng">
                <a:solidFill>
                  <a:srgbClr val="0097A7"/>
                </a:solidFill>
                <a:latin typeface="Arial"/>
                <a:ea typeface="Arial"/>
                <a:cs typeface="Arial"/>
                <a:sym typeface="Arial"/>
                <a:hlinkClick r:id="rId2"/>
              </a:rPr>
              <a:t>https://en.wikipedia.org/wiki/Comparison_of_version_control_software</a:t>
            </a:r>
            <a:endParaRPr sz="1000">
              <a:solidFill>
                <a:srgbClr val="000000"/>
              </a:solidFill>
              <a:latin typeface="Arial"/>
              <a:ea typeface="Arial"/>
              <a:cs typeface="Arial"/>
              <a:sym typeface="Arial"/>
            </a:endParaRPr>
          </a:p>
          <a:p>
            <a:pPr indent="0" lvl="0" marL="0" rtl="0">
              <a:spcBef>
                <a:spcPts val="0"/>
              </a:spcBef>
              <a:spcAft>
                <a:spcPts val="0"/>
              </a:spcAft>
              <a:buNone/>
            </a:pPr>
            <a:r>
              <a:t/>
            </a:r>
            <a:endParaRPr sz="1400">
              <a:solidFill>
                <a:srgbClr val="000000"/>
              </a:solidFill>
              <a:latin typeface="Arial"/>
              <a:ea typeface="Arial"/>
              <a:cs typeface="Arial"/>
              <a:sym typeface="Arial"/>
            </a:endParaRPr>
          </a:p>
          <a:p>
            <a:pPr indent="0" lvl="0" marL="0" rtl="0">
              <a:spcBef>
                <a:spcPts val="0"/>
              </a:spcBef>
              <a:spcAft>
                <a:spcPts val="0"/>
              </a:spcAft>
              <a:buNone/>
            </a:pPr>
            <a:r>
              <a:t/>
            </a:r>
            <a:endParaRPr/>
          </a:p>
        </p:txBody>
      </p:sp>
      <p:sp>
        <p:nvSpPr>
          <p:cNvPr id="119" name="Shape 11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sz="1100" u="sng">
                <a:solidFill>
                  <a:srgbClr val="0097A7"/>
                </a:solidFill>
                <a:latin typeface="Arial"/>
                <a:ea typeface="Arial"/>
                <a:cs typeface="Arial"/>
                <a:sym typeface="Arial"/>
                <a:hlinkClick r:id="rId2"/>
              </a:rPr>
              <a:t>https://en.wikipedia.org/wiki/Continuous_integration</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rPr lang="en-US">
                <a:solidFill>
                  <a:srgbClr val="333333"/>
                </a:solidFill>
                <a:latin typeface="Georgia"/>
                <a:ea typeface="Georgia"/>
                <a:cs typeface="Georgia"/>
                <a:sym typeface="Georgia"/>
              </a:rPr>
              <a:t>A Version control system (VCS) helps you create meaningful sets of changes to the source code of your project, send those changes somewhere central so that you keep the history of changes safe, and makes it easy for other people in your team to get the history of changes in order to collaborate with you.</a:t>
            </a:r>
            <a:endParaRPr>
              <a:solidFill>
                <a:srgbClr val="333333"/>
              </a:solidFill>
              <a:latin typeface="Georgia"/>
              <a:ea typeface="Georgia"/>
              <a:cs typeface="Georgia"/>
              <a:sym typeface="Georgia"/>
            </a:endParaRPr>
          </a:p>
          <a:p>
            <a:pPr indent="0" lvl="0" marL="0" rtl="0">
              <a:spcBef>
                <a:spcPts val="0"/>
              </a:spcBef>
              <a:spcAft>
                <a:spcPts val="0"/>
              </a:spcAft>
              <a:buClr>
                <a:schemeClr val="dk1"/>
              </a:buClr>
              <a:buSzPts val="1100"/>
              <a:buFont typeface="Arial"/>
              <a:buNone/>
            </a:pPr>
            <a:r>
              <a:t/>
            </a:r>
            <a:endParaRPr>
              <a:solidFill>
                <a:srgbClr val="333333"/>
              </a:solidFill>
              <a:latin typeface="Georgia"/>
              <a:ea typeface="Georgia"/>
              <a:cs typeface="Georgia"/>
              <a:sym typeface="Georgia"/>
            </a:endParaRPr>
          </a:p>
          <a:p>
            <a:pPr indent="0" lvl="0" marL="0" rtl="0">
              <a:spcBef>
                <a:spcPts val="0"/>
              </a:spcBef>
              <a:spcAft>
                <a:spcPts val="0"/>
              </a:spcAft>
              <a:buClr>
                <a:schemeClr val="dk1"/>
              </a:buClr>
              <a:buSzPts val="1100"/>
              <a:buFont typeface="Arial"/>
              <a:buNone/>
            </a:pPr>
            <a:r>
              <a:rPr lang="en-US">
                <a:solidFill>
                  <a:srgbClr val="333333"/>
                </a:solidFill>
                <a:latin typeface="Georgia"/>
                <a:ea typeface="Georgia"/>
                <a:cs typeface="Georgia"/>
                <a:sym typeface="Georgia"/>
              </a:rPr>
              <a:t>A continuous integration (CI) system helps you build, or test or both, the source code of your project to see if it works without any errors, every time you make a meaningful set of changes.</a:t>
            </a:r>
            <a:endParaRPr>
              <a:solidFill>
                <a:srgbClr val="333333"/>
              </a:solidFill>
              <a:latin typeface="Georgia"/>
              <a:ea typeface="Georgia"/>
              <a:cs typeface="Georgia"/>
              <a:sym typeface="Georgia"/>
            </a:endParaRPr>
          </a:p>
          <a:p>
            <a:pPr indent="0" lvl="0" marL="0" rtl="0">
              <a:spcBef>
                <a:spcPts val="0"/>
              </a:spcBef>
              <a:spcAft>
                <a:spcPts val="0"/>
              </a:spcAft>
              <a:buClr>
                <a:schemeClr val="dk1"/>
              </a:buClr>
              <a:buSzPts val="1100"/>
              <a:buFont typeface="Arial"/>
              <a:buNone/>
            </a:pPr>
            <a:r>
              <a:rPr lang="en-US" u="sng">
                <a:solidFill>
                  <a:srgbClr val="0097A7"/>
                </a:solidFill>
                <a:latin typeface="Georgia"/>
                <a:ea typeface="Georgia"/>
                <a:cs typeface="Georgia"/>
                <a:sym typeface="Georgia"/>
                <a:hlinkClick r:id="rId3"/>
              </a:rPr>
              <a:t>https://www.quora.com/What-is-the-difference-between-continous-integration-tool-and-version-control-tool-e-g-Jenkin-Maven-and-GitHUB-SVN</a:t>
            </a:r>
            <a:endParaRPr>
              <a:solidFill>
                <a:srgbClr val="333333"/>
              </a:solidFill>
              <a:latin typeface="Georgia"/>
              <a:ea typeface="Georgia"/>
              <a:cs typeface="Georgia"/>
              <a:sym typeface="Georgia"/>
            </a:endParaRPr>
          </a:p>
          <a:p>
            <a:pPr indent="0" lvl="0" marL="0" rtl="0">
              <a:spcBef>
                <a:spcPts val="0"/>
              </a:spcBef>
              <a:spcAft>
                <a:spcPts val="0"/>
              </a:spcAft>
              <a:buNone/>
            </a:pPr>
            <a:r>
              <a:t/>
            </a:r>
            <a:endParaRPr>
              <a:solidFill>
                <a:srgbClr val="333333"/>
              </a:solidFill>
              <a:latin typeface="Georgia"/>
              <a:ea typeface="Georgia"/>
              <a:cs typeface="Georgia"/>
              <a:sym typeface="Georgia"/>
            </a:endParaRPr>
          </a:p>
          <a:p>
            <a:pPr indent="0" lvl="0" marL="0" rtl="0">
              <a:spcBef>
                <a:spcPts val="0"/>
              </a:spcBef>
              <a:spcAft>
                <a:spcPts val="0"/>
              </a:spcAft>
              <a:buNone/>
            </a:pPr>
            <a:r>
              <a:rPr lang="en-US">
                <a:solidFill>
                  <a:srgbClr val="333333"/>
                </a:solidFill>
                <a:latin typeface="Georgia"/>
                <a:ea typeface="Georgia"/>
                <a:cs typeface="Georgia"/>
                <a:sym typeface="Georgia"/>
              </a:rPr>
              <a:t>IDE: </a:t>
            </a:r>
            <a:r>
              <a:rPr lang="en-US" sz="1100" u="sng">
                <a:solidFill>
                  <a:srgbClr val="0097A7"/>
                </a:solidFill>
                <a:latin typeface="Arial"/>
                <a:ea typeface="Arial"/>
                <a:cs typeface="Arial"/>
                <a:sym typeface="Arial"/>
                <a:hlinkClick r:id="rId4"/>
              </a:rPr>
              <a:t>https://docs.google.com/document/d/1SV_YXL66ki3LgxwzOEA97lnSEdKm3DFrq6ahf82Prns/edit</a:t>
            </a:r>
            <a:endParaRPr sz="1100">
              <a:latin typeface="Arial"/>
              <a:ea typeface="Arial"/>
              <a:cs typeface="Arial"/>
              <a:sym typeface="Arial"/>
            </a:endParaRPr>
          </a:p>
          <a:p>
            <a:pPr indent="0" lvl="0" marL="0" rtl="0">
              <a:spcBef>
                <a:spcPts val="0"/>
              </a:spcBef>
              <a:spcAft>
                <a:spcPts val="0"/>
              </a:spcAft>
              <a:buNone/>
            </a:pPr>
            <a:r>
              <a:t/>
            </a:r>
            <a:endParaRPr>
              <a:solidFill>
                <a:srgbClr val="333333"/>
              </a:solidFill>
              <a:latin typeface="Georgia"/>
              <a:ea typeface="Georgia"/>
              <a:cs typeface="Georgia"/>
              <a:sym typeface="Georgia"/>
            </a:endParaRPr>
          </a:p>
          <a:p>
            <a:pPr indent="0" lvl="0" marL="0" rtl="0">
              <a:spcBef>
                <a:spcPts val="0"/>
              </a:spcBef>
              <a:spcAft>
                <a:spcPts val="0"/>
              </a:spcAft>
              <a:buNone/>
            </a:pPr>
            <a:r>
              <a:rPr lang="en-US" sz="1100" u="sng">
                <a:solidFill>
                  <a:srgbClr val="0097A7"/>
                </a:solidFill>
                <a:latin typeface="Arial"/>
                <a:ea typeface="Arial"/>
                <a:cs typeface="Arial"/>
                <a:sym typeface="Arial"/>
                <a:hlinkClick r:id="rId5"/>
              </a:rPr>
              <a:t>https://en.wikipedia.org/wiki/Bug_tracking_system</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rPr lang="en-US" sz="1100" u="sng">
                <a:solidFill>
                  <a:srgbClr val="0097A7"/>
                </a:solidFill>
                <a:latin typeface="Arial"/>
                <a:ea typeface="Arial"/>
                <a:cs typeface="Arial"/>
                <a:sym typeface="Arial"/>
                <a:hlinkClick r:id="rId6"/>
              </a:rPr>
              <a:t>https://en.wikipedia.org/wiki/Comparison_of_issue-tracking_systems</a:t>
            </a:r>
            <a:endParaRPr>
              <a:solidFill>
                <a:srgbClr val="333333"/>
              </a:solidFill>
              <a:latin typeface="Georgia"/>
              <a:ea typeface="Georgia"/>
              <a:cs typeface="Georgia"/>
              <a:sym typeface="Georgia"/>
            </a:endParaRPr>
          </a:p>
          <a:p>
            <a:pPr indent="0" lvl="0" marL="0" rtl="0">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spcBef>
                <a:spcPts val="0"/>
              </a:spcBef>
              <a:spcAft>
                <a:spcPts val="0"/>
              </a:spcAft>
              <a:buNone/>
            </a:pPr>
            <a:r>
              <a:t/>
            </a:r>
            <a:endParaRPr sz="1000">
              <a:solidFill>
                <a:srgbClr val="000000"/>
              </a:solidFill>
              <a:latin typeface="Arial"/>
              <a:ea typeface="Arial"/>
              <a:cs typeface="Arial"/>
              <a:sym typeface="Arial"/>
            </a:endParaRPr>
          </a:p>
          <a:p>
            <a:pPr indent="0" lvl="0" marL="0" rtl="0">
              <a:spcBef>
                <a:spcPts val="0"/>
              </a:spcBef>
              <a:spcAft>
                <a:spcPts val="0"/>
              </a:spcAft>
              <a:buClr>
                <a:schemeClr val="dk1"/>
              </a:buClr>
              <a:buSzPts val="1100"/>
              <a:buFont typeface="Arial"/>
              <a:buNone/>
            </a:pPr>
            <a:r>
              <a:rPr lang="en-US" sz="1100" u="sng">
                <a:solidFill>
                  <a:srgbClr val="0097A7"/>
                </a:solidFill>
                <a:latin typeface="Arial"/>
                <a:ea typeface="Arial"/>
                <a:cs typeface="Arial"/>
                <a:sym typeface="Arial"/>
                <a:hlinkClick r:id="rId7"/>
              </a:rPr>
              <a:t>https://code-maze.com/top-8-continuous-integration-tools/</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rPr lang="en-US" sz="1100" u="sng">
                <a:solidFill>
                  <a:srgbClr val="0097A7"/>
                </a:solidFill>
                <a:latin typeface="Arial"/>
                <a:ea typeface="Arial"/>
                <a:cs typeface="Arial"/>
                <a:sym typeface="Arial"/>
                <a:hlinkClick r:id="rId8"/>
              </a:rPr>
              <a:t>https://about.gitlab.com/2017/09/27/gitlab-leader-continuous-integration-forrester-wave/</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rPr lang="en-US" sz="1100" u="sng">
                <a:solidFill>
                  <a:srgbClr val="0097A7"/>
                </a:solidFill>
                <a:latin typeface="Arial"/>
                <a:ea typeface="Arial"/>
                <a:cs typeface="Arial"/>
                <a:sym typeface="Arial"/>
                <a:hlinkClick r:id="rId9"/>
              </a:rPr>
              <a:t>https://docs.google.com/document/d/1SV_YXL66ki3LgxwzOEA97lnSEdKm3DFrq6ahf82Prns/edit</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rPr lang="en-US" sz="1100" u="sng">
                <a:solidFill>
                  <a:srgbClr val="0097A7"/>
                </a:solidFill>
                <a:latin typeface="Arial"/>
                <a:ea typeface="Arial"/>
                <a:cs typeface="Arial"/>
                <a:sym typeface="Arial"/>
                <a:hlinkClick r:id="rId10"/>
              </a:rPr>
              <a:t>https://docs.google.com/document/d/13owAwScixsBGxJGTc_QyPdHuj-T7RlbOzGvsMfi_D4w/edit</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rPr lang="en-US" sz="1100">
                <a:latin typeface="Arial"/>
                <a:ea typeface="Arial"/>
                <a:cs typeface="Arial"/>
                <a:sym typeface="Arial"/>
              </a:rPr>
              <a:t>Openhub</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rPr lang="en-US" sz="1100">
                <a:latin typeface="Arial"/>
                <a:ea typeface="Arial"/>
                <a:cs typeface="Arial"/>
                <a:sym typeface="Arial"/>
              </a:rPr>
              <a:t>Stack overflow</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rPr lang="en-US" sz="1100" u="sng">
                <a:solidFill>
                  <a:srgbClr val="0097A7"/>
                </a:solidFill>
                <a:latin typeface="Arial"/>
                <a:ea typeface="Arial"/>
                <a:cs typeface="Arial"/>
                <a:sym typeface="Arial"/>
                <a:hlinkClick r:id="rId11"/>
              </a:rPr>
              <a:t>https://www.quora.com/What-is-the-difference-between-continous-integration-tool-and-version-control-tool-e-g-Jenkin-Maven-and-GitHUB-SVN</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rPr lang="en-US" sz="1100" u="sng">
                <a:solidFill>
                  <a:srgbClr val="0097A7"/>
                </a:solidFill>
                <a:latin typeface="Arial"/>
                <a:ea typeface="Arial"/>
                <a:cs typeface="Arial"/>
                <a:sym typeface="Arial"/>
                <a:hlinkClick r:id="rId12"/>
              </a:rPr>
              <a:t>https://en.wikipedia.org/wiki/Comparison_of_source_code_hosting_facilities</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spcBef>
                <a:spcPts val="0"/>
              </a:spcBef>
              <a:spcAft>
                <a:spcPts val="0"/>
              </a:spcAft>
              <a:buNone/>
            </a:pPr>
            <a:r>
              <a:t/>
            </a:r>
            <a:endParaRPr sz="1400">
              <a:solidFill>
                <a:srgbClr val="000000"/>
              </a:solidFill>
              <a:latin typeface="Arial"/>
              <a:ea typeface="Arial"/>
              <a:cs typeface="Arial"/>
              <a:sym typeface="Arial"/>
            </a:endParaRPr>
          </a:p>
          <a:p>
            <a:pPr indent="0" lvl="0" marL="0" rtl="0">
              <a:spcBef>
                <a:spcPts val="0"/>
              </a:spcBef>
              <a:spcAft>
                <a:spcPts val="0"/>
              </a:spcAft>
              <a:buNone/>
            </a:pPr>
            <a:r>
              <a:t/>
            </a:r>
            <a:endParaRPr/>
          </a:p>
        </p:txBody>
      </p:sp>
      <p:sp>
        <p:nvSpPr>
          <p:cNvPr id="127" name="Shape 12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37" name="Shape 13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43" name="Shape 143"/>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52" name="Shape 152"/>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60" name="Shape 160"/>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67" name="Shape 167"/>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75" name="Shape 17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87" name="Shape 187"/>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Shape 5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 name="Shape 56"/>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i.e., they are not captured in surveys nor are in economics measures such as the Gross Domestic Product (GDP).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7" name="Shape 57"/>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97" name="Shape 197"/>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12" name="Shape 212"/>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28" name="Shape 228"/>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41" name="Shape 241"/>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47" name="Shape 24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Shape 252"/>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i.e., they are not captured in surveys nor are in economics measures such as the Gross Domestic Product (GDP).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3" name="Shape 253"/>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60" name="Shape 26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68" name="Shape 268"/>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5" name="Shape 27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82" name="Shape 282"/>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4" name="Shape 64"/>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90" name="Shape 290"/>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98" name="Shape 298"/>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05" name="Shape 30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16" name="Shape 316"/>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27" name="Shape 327"/>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35" name="Shape 33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44" name="Shape 344"/>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55" name="Shape 355"/>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62" name="Shape 362"/>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68" name="Shape 36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sz="1100">
                <a:latin typeface="Arial"/>
                <a:ea typeface="Arial"/>
                <a:cs typeface="Arial"/>
                <a:sym typeface="Arial"/>
              </a:rPr>
              <a:t>Information on Repositories: </a:t>
            </a:r>
            <a:r>
              <a:rPr lang="en-US" sz="1100" u="sng">
                <a:solidFill>
                  <a:srgbClr val="0097A7"/>
                </a:solidFill>
                <a:latin typeface="Arial"/>
                <a:ea typeface="Arial"/>
                <a:cs typeface="Arial"/>
                <a:sym typeface="Arial"/>
                <a:hlinkClick r:id="rId2"/>
              </a:rPr>
              <a:t>https://en.wikipedia.org/wiki/Repository_(version_control)</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rPr lang="en-US" sz="1100">
                <a:latin typeface="Arial"/>
                <a:ea typeface="Arial"/>
                <a:cs typeface="Arial"/>
                <a:sym typeface="Arial"/>
              </a:rPr>
              <a:t>Metadata = data on data</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rPr lang="en-US" sz="1100">
                <a:latin typeface="Arial"/>
                <a:ea typeface="Arial"/>
                <a:cs typeface="Arial"/>
                <a:sym typeface="Arial"/>
              </a:rPr>
              <a:t>This is where the data is stored</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rPr lang="en-US" sz="1100">
                <a:latin typeface="Arial"/>
                <a:ea typeface="Arial"/>
                <a:cs typeface="Arial"/>
                <a:sym typeface="Arial"/>
              </a:rPr>
              <a:t>Information on Databases:</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rPr lang="en-US" sz="1100">
                <a:latin typeface="Arial"/>
                <a:ea typeface="Arial"/>
                <a:cs typeface="Arial"/>
                <a:sym typeface="Arial"/>
              </a:rPr>
              <a:t>Version Control Software </a:t>
            </a:r>
            <a:r>
              <a:rPr lang="en-US" sz="1100" u="sng">
                <a:solidFill>
                  <a:srgbClr val="0097A7"/>
                </a:solidFill>
                <a:latin typeface="Arial"/>
                <a:ea typeface="Arial"/>
                <a:cs typeface="Arial"/>
                <a:sym typeface="Arial"/>
                <a:hlinkClick r:id="rId3"/>
              </a:rPr>
              <a:t>https://en.wikipedia.org/wiki/Version_control</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rPr lang="en-US" sz="1100">
                <a:latin typeface="Arial"/>
                <a:ea typeface="Arial"/>
                <a:cs typeface="Arial"/>
                <a:sym typeface="Arial"/>
              </a:rPr>
              <a:t>Version control = revision control = source control = is the management of changes to documents, computer programs, large web sites, and other collections of information </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rPr lang="en-US" sz="1100">
                <a:latin typeface="Arial"/>
                <a:ea typeface="Arial"/>
                <a:cs typeface="Arial"/>
                <a:sym typeface="Arial"/>
              </a:rPr>
              <a:t>This is the protocol used to store the data </a:t>
            </a:r>
            <a:endParaRPr sz="1100">
              <a:latin typeface="Arial"/>
              <a:ea typeface="Arial"/>
              <a:cs typeface="Arial"/>
              <a:sym typeface="Arial"/>
            </a:endParaRPr>
          </a:p>
          <a:p>
            <a:pPr indent="0" lvl="0" marL="0" rtl="0">
              <a:spcBef>
                <a:spcPts val="0"/>
              </a:spcBef>
              <a:spcAft>
                <a:spcPts val="0"/>
              </a:spcAft>
              <a:buNone/>
            </a:pPr>
            <a:r>
              <a:t/>
            </a:r>
            <a:endParaRPr/>
          </a:p>
        </p:txBody>
      </p:sp>
      <p:sp>
        <p:nvSpPr>
          <p:cNvPr id="71" name="Shape 7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74" name="Shape 374"/>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These article give alternatives to GitHub for Source Code. </a:t>
            </a:r>
            <a:endParaRPr sz="11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rPr lang="en-US" sz="1100" u="sng">
                <a:solidFill>
                  <a:srgbClr val="1155CC"/>
                </a:solidFill>
                <a:latin typeface="Arial"/>
                <a:ea typeface="Arial"/>
                <a:cs typeface="Arial"/>
                <a:sym typeface="Arial"/>
                <a:hlinkClick r:id="rId2"/>
              </a:rPr>
              <a:t>https://beebom.com/github-alternatives/</a:t>
            </a:r>
            <a:endParaRPr sz="11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rPr lang="en-US" sz="1100" u="sng">
                <a:solidFill>
                  <a:srgbClr val="1155CC"/>
                </a:solidFill>
                <a:latin typeface="Arial"/>
                <a:ea typeface="Arial"/>
                <a:cs typeface="Arial"/>
                <a:sym typeface="Arial"/>
                <a:hlinkClick r:id="rId3"/>
              </a:rPr>
              <a:t>https://blog.profitbricks.com/top-source-code-repository-hosts/</a:t>
            </a:r>
            <a:endParaRPr sz="11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rPr lang="en-US" sz="1100" u="sng">
                <a:solidFill>
                  <a:srgbClr val="1155CC"/>
                </a:solidFill>
                <a:latin typeface="Arial"/>
                <a:ea typeface="Arial"/>
                <a:cs typeface="Arial"/>
                <a:sym typeface="Arial"/>
                <a:hlinkClick r:id="rId4"/>
              </a:rPr>
              <a:t>https://stackify.com/source-code-repository-hosts/</a:t>
            </a:r>
            <a:endParaRPr sz="11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rPr lang="en-US" sz="1100" u="sng">
                <a:solidFill>
                  <a:srgbClr val="1155CC"/>
                </a:solidFill>
                <a:latin typeface="Arial"/>
                <a:ea typeface="Arial"/>
                <a:cs typeface="Arial"/>
                <a:sym typeface="Arial"/>
                <a:hlinkClick r:id="rId5"/>
              </a:rPr>
              <a:t>https://www.bettertechtips.com/software/github-alternatives/</a:t>
            </a:r>
            <a:endParaRPr sz="11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rPr lang="en-US" sz="1100" u="sng">
                <a:solidFill>
                  <a:srgbClr val="1155CC"/>
                </a:solidFill>
                <a:latin typeface="Arial"/>
                <a:ea typeface="Arial"/>
                <a:cs typeface="Arial"/>
                <a:sym typeface="Arial"/>
                <a:hlinkClick r:id="rId6"/>
              </a:rPr>
              <a:t>https://toppersworld.com/top-10-free-github-alternatives-for-private-repositories/</a:t>
            </a:r>
            <a:endParaRPr sz="11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rPr lang="en-US" sz="1100" u="sng">
                <a:solidFill>
                  <a:srgbClr val="1155CC"/>
                </a:solidFill>
                <a:latin typeface="Arial"/>
                <a:ea typeface="Arial"/>
                <a:cs typeface="Arial"/>
                <a:sym typeface="Arial"/>
                <a:hlinkClick r:id="rId7"/>
              </a:rPr>
              <a:t>https://alternativeto.net/software/github/</a:t>
            </a:r>
            <a:endParaRPr sz="1100">
              <a:latin typeface="Arial"/>
              <a:ea typeface="Arial"/>
              <a:cs typeface="Arial"/>
              <a:sym typeface="Arial"/>
            </a:endParaRPr>
          </a:p>
          <a:p>
            <a:pPr indent="0" lvl="0" marL="0" rtl="0">
              <a:lnSpc>
                <a:spcPct val="115000"/>
              </a:lnSpc>
              <a:spcBef>
                <a:spcPts val="0"/>
              </a:spcBef>
              <a:spcAft>
                <a:spcPts val="0"/>
              </a:spcAft>
              <a:buClr>
                <a:schemeClr val="dk1"/>
              </a:buClr>
              <a:buSzPts val="1100"/>
              <a:buFont typeface="Arial"/>
              <a:buNone/>
            </a:pPr>
            <a:r>
              <a:rPr lang="en-US" sz="1100" u="sng">
                <a:solidFill>
                  <a:srgbClr val="1155CC"/>
                </a:solidFill>
                <a:latin typeface="Arial"/>
                <a:ea typeface="Arial"/>
                <a:cs typeface="Arial"/>
                <a:sym typeface="Arial"/>
                <a:hlinkClick r:id="rId8"/>
              </a:rPr>
              <a:t>http://technologyadvice.com/blog/information-technology/github-alternatives/</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spcBef>
                <a:spcPts val="0"/>
              </a:spcBef>
              <a:spcAft>
                <a:spcPts val="0"/>
              </a:spcAft>
              <a:buNone/>
            </a:pPr>
            <a:r>
              <a:t/>
            </a:r>
            <a:endParaRPr/>
          </a:p>
        </p:txBody>
      </p:sp>
      <p:sp>
        <p:nvSpPr>
          <p:cNvPr id="78" name="Shape 7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85" name="Shape 8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sz="1100">
                <a:latin typeface="Arial"/>
                <a:ea typeface="Arial"/>
                <a:cs typeface="Arial"/>
                <a:sym typeface="Arial"/>
              </a:rPr>
              <a:t>Found this as I was looking for the different repositories information</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rPr lang="en-US" sz="1100">
                <a:latin typeface="Arial"/>
                <a:ea typeface="Arial"/>
                <a:cs typeface="Arial"/>
                <a:sym typeface="Arial"/>
              </a:rPr>
              <a:t>And has a lot of good data to compare repositories</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rPr lang="en-US" sz="1100" u="sng">
                <a:solidFill>
                  <a:srgbClr val="0097A7"/>
                </a:solidFill>
                <a:latin typeface="Arial"/>
                <a:ea typeface="Arial"/>
                <a:cs typeface="Arial"/>
                <a:sym typeface="Arial"/>
                <a:hlinkClick r:id="rId2"/>
              </a:rPr>
              <a:t>https://en.wikipedia.org/wiki/Comparison_of_source_code_hosting_facilities</a:t>
            </a:r>
            <a:endParaRPr sz="1100">
              <a:latin typeface="Arial"/>
              <a:ea typeface="Arial"/>
              <a:cs typeface="Arial"/>
              <a:sym typeface="Arial"/>
            </a:endParaRPr>
          </a:p>
          <a:p>
            <a:pPr indent="0" lvl="0" marL="0" rtl="0">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spcBef>
                <a:spcPts val="0"/>
              </a:spcBef>
              <a:spcAft>
                <a:spcPts val="0"/>
              </a:spcAft>
              <a:buNone/>
            </a:pPr>
            <a:r>
              <a:t/>
            </a:r>
            <a:endParaRPr/>
          </a:p>
        </p:txBody>
      </p:sp>
      <p:sp>
        <p:nvSpPr>
          <p:cNvPr id="91" name="Shape 9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sz="1100">
                <a:latin typeface="Arial"/>
                <a:ea typeface="Arial"/>
                <a:cs typeface="Arial"/>
                <a:sym typeface="Arial"/>
              </a:rPr>
              <a:t>This currently (4/5/2018) all the information that we could find on the given repositories, there are more column on google sheet</a:t>
            </a:r>
            <a:endParaRPr sz="1100">
              <a:latin typeface="Arial"/>
              <a:ea typeface="Arial"/>
              <a:cs typeface="Arial"/>
              <a:sym typeface="Arial"/>
            </a:endParaRPr>
          </a:p>
          <a:p>
            <a:pPr indent="0" lvl="0" marL="0" rtl="0">
              <a:spcBef>
                <a:spcPts val="0"/>
              </a:spcBef>
              <a:spcAft>
                <a:spcPts val="0"/>
              </a:spcAft>
              <a:buNone/>
            </a:pPr>
            <a:r>
              <a:t/>
            </a:r>
            <a:endParaRPr/>
          </a:p>
        </p:txBody>
      </p:sp>
      <p:sp>
        <p:nvSpPr>
          <p:cNvPr id="98" name="Shape 9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sz="1100" u="sng">
                <a:solidFill>
                  <a:srgbClr val="0097A7"/>
                </a:solidFill>
                <a:latin typeface="Arial"/>
                <a:ea typeface="Arial"/>
                <a:cs typeface="Arial"/>
                <a:sym typeface="Arial"/>
                <a:hlinkClick r:id="rId2"/>
              </a:rPr>
              <a:t>https://en.wikipedia.org/wiki/Comparison_of_version_control_software</a:t>
            </a:r>
            <a:endParaRPr/>
          </a:p>
        </p:txBody>
      </p:sp>
      <p:sp>
        <p:nvSpPr>
          <p:cNvPr id="105" name="Shape 10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sp>
        <p:nvSpPr>
          <p:cNvPr id="13" name="Shape 13"/>
          <p:cNvSpPr txBox="1"/>
          <p:nvPr>
            <p:ph type="ctrTitle"/>
          </p:nvPr>
        </p:nvSpPr>
        <p:spPr>
          <a:xfrm>
            <a:off x="430306" y="497541"/>
            <a:ext cx="6992470" cy="2850777"/>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60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4" name="Shape 14"/>
          <p:cNvSpPr txBox="1"/>
          <p:nvPr>
            <p:ph idx="1" type="subTitle"/>
          </p:nvPr>
        </p:nvSpPr>
        <p:spPr>
          <a:xfrm>
            <a:off x="430306" y="3602038"/>
            <a:ext cx="6992470" cy="1655762"/>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2"/>
              </a:buClr>
              <a:buSzPts val="2800"/>
              <a:buFont typeface="Arial"/>
              <a:buNone/>
              <a:defRPr b="0" i="0" sz="2400" u="none" cap="none" strike="noStrike">
                <a:solidFill>
                  <a:schemeClr val="dk2"/>
                </a:solidFill>
                <a:latin typeface="Trebuchet MS"/>
                <a:ea typeface="Trebuchet MS"/>
                <a:cs typeface="Trebuchet MS"/>
                <a:sym typeface="Trebuchet MS"/>
              </a:defRPr>
            </a:lvl1pPr>
            <a:lvl2pPr indent="0" lvl="1" marL="457200" marR="0" rtl="0" algn="ctr">
              <a:lnSpc>
                <a:spcPct val="90000"/>
              </a:lnSpc>
              <a:spcBef>
                <a:spcPts val="500"/>
              </a:spcBef>
              <a:spcAft>
                <a:spcPts val="0"/>
              </a:spcAft>
              <a:buClr>
                <a:schemeClr val="dk2"/>
              </a:buClr>
              <a:buSzPts val="2400"/>
              <a:buFont typeface="Arial"/>
              <a:buNone/>
              <a:defRPr b="0" i="0" sz="2000" u="none" cap="none" strike="noStrike">
                <a:solidFill>
                  <a:schemeClr val="dk2"/>
                </a:solidFill>
                <a:latin typeface="Trebuchet MS"/>
                <a:ea typeface="Trebuchet MS"/>
                <a:cs typeface="Trebuchet MS"/>
                <a:sym typeface="Trebuchet MS"/>
              </a:defRPr>
            </a:lvl2pPr>
            <a:lvl3pPr indent="0" lvl="2" marL="914400" marR="0" rtl="0" algn="ctr">
              <a:lnSpc>
                <a:spcPct val="90000"/>
              </a:lnSpc>
              <a:spcBef>
                <a:spcPts val="500"/>
              </a:spcBef>
              <a:spcAft>
                <a:spcPts val="0"/>
              </a:spcAft>
              <a:buClr>
                <a:schemeClr val="dk2"/>
              </a:buClr>
              <a:buSzPts val="2000"/>
              <a:buFont typeface="Arial"/>
              <a:buNone/>
              <a:defRPr b="0" i="0" sz="1800" u="none" cap="none" strike="noStrike">
                <a:solidFill>
                  <a:schemeClr val="dk2"/>
                </a:solidFill>
                <a:latin typeface="Trebuchet MS"/>
                <a:ea typeface="Trebuchet MS"/>
                <a:cs typeface="Trebuchet MS"/>
                <a:sym typeface="Trebuchet MS"/>
              </a:defRPr>
            </a:lvl3pPr>
            <a:lvl4pPr indent="0" lvl="3" marL="1371600" marR="0" rtl="0" algn="ctr">
              <a:lnSpc>
                <a:spcPct val="90000"/>
              </a:lnSpc>
              <a:spcBef>
                <a:spcPts val="500"/>
              </a:spcBef>
              <a:spcAft>
                <a:spcPts val="0"/>
              </a:spcAft>
              <a:buClr>
                <a:schemeClr val="dk2"/>
              </a:buClr>
              <a:buSzPts val="1800"/>
              <a:buFont typeface="Arial"/>
              <a:buNone/>
              <a:defRPr b="0" i="0" sz="1600" u="none" cap="none" strike="noStrike">
                <a:solidFill>
                  <a:schemeClr val="dk2"/>
                </a:solidFill>
                <a:latin typeface="Trebuchet MS"/>
                <a:ea typeface="Trebuchet MS"/>
                <a:cs typeface="Trebuchet MS"/>
                <a:sym typeface="Trebuchet MS"/>
              </a:defRPr>
            </a:lvl4pPr>
            <a:lvl5pPr indent="0" lvl="4" marL="1828800" marR="0" rtl="0" algn="ctr">
              <a:lnSpc>
                <a:spcPct val="90000"/>
              </a:lnSpc>
              <a:spcBef>
                <a:spcPts val="500"/>
              </a:spcBef>
              <a:spcAft>
                <a:spcPts val="0"/>
              </a:spcAft>
              <a:buClr>
                <a:schemeClr val="dk2"/>
              </a:buClr>
              <a:buSzPts val="1800"/>
              <a:buFont typeface="Arial"/>
              <a:buNone/>
              <a:defRPr b="0" i="0" sz="1600" u="none" cap="none" strike="noStrike">
                <a:solidFill>
                  <a:schemeClr val="dk2"/>
                </a:solidFill>
                <a:latin typeface="Trebuchet MS"/>
                <a:ea typeface="Trebuchet MS"/>
                <a:cs typeface="Trebuchet MS"/>
                <a:sym typeface="Trebuchet MS"/>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rotWithShape="1">
          <a:blip r:embed="rId2">
            <a:alphaModFix/>
          </a:blip>
          <a:stretch>
            <a:fillRect b="0" l="0" r="0" t="0"/>
          </a:stretch>
        </a:blipFill>
      </p:bgPr>
    </p:bg>
    <p:spTree>
      <p:nvGrpSpPr>
        <p:cNvPr id="43" name="Shape 43"/>
        <p:cNvGrpSpPr/>
        <p:nvPr/>
      </p:nvGrpSpPr>
      <p:grpSpPr>
        <a:xfrm>
          <a:off x="0" y="0"/>
          <a:ext cx="0" cy="0"/>
          <a:chOff x="0" y="0"/>
          <a:chExt cx="0" cy="0"/>
        </a:xfrm>
      </p:grpSpPr>
      <p:sp>
        <p:nvSpPr>
          <p:cNvPr id="44" name="Shape 44"/>
          <p:cNvSpPr txBox="1"/>
          <p:nvPr>
            <p:ph type="title"/>
          </p:nvPr>
        </p:nvSpPr>
        <p:spPr>
          <a:xfrm>
            <a:off x="839788" y="457200"/>
            <a:ext cx="10515600" cy="1204332"/>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40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5" name="Shape 45"/>
          <p:cNvSpPr/>
          <p:nvPr>
            <p:ph idx="2" type="pic"/>
          </p:nvPr>
        </p:nvSpPr>
        <p:spPr>
          <a:xfrm>
            <a:off x="5183188" y="2057400"/>
            <a:ext cx="6172200" cy="380365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2"/>
              </a:buClr>
              <a:buSzPts val="1400"/>
              <a:buFont typeface="Arial"/>
              <a:buNone/>
              <a:defRPr b="0" i="0" sz="3200" u="none" cap="none" strike="noStrike">
                <a:solidFill>
                  <a:schemeClr val="dk2"/>
                </a:solidFill>
                <a:latin typeface="Trebuchet MS"/>
                <a:ea typeface="Trebuchet MS"/>
                <a:cs typeface="Trebuchet MS"/>
                <a:sym typeface="Trebuchet MS"/>
              </a:defRPr>
            </a:lvl1pPr>
            <a:lvl2pPr indent="0" lvl="1" marL="457200" marR="0" rtl="0" algn="l">
              <a:lnSpc>
                <a:spcPct val="90000"/>
              </a:lnSpc>
              <a:spcBef>
                <a:spcPts val="500"/>
              </a:spcBef>
              <a:spcAft>
                <a:spcPts val="0"/>
              </a:spcAft>
              <a:buClr>
                <a:schemeClr val="dk2"/>
              </a:buClr>
              <a:buSzPts val="1400"/>
              <a:buFont typeface="Arial"/>
              <a:buNone/>
              <a:defRPr b="0" i="0" sz="2800" u="none" cap="none" strike="noStrike">
                <a:solidFill>
                  <a:schemeClr val="dk2"/>
                </a:solidFill>
                <a:latin typeface="Trebuchet MS"/>
                <a:ea typeface="Trebuchet MS"/>
                <a:cs typeface="Trebuchet MS"/>
                <a:sym typeface="Trebuchet MS"/>
              </a:defRPr>
            </a:lvl2pPr>
            <a:lvl3pPr indent="0" lvl="2" marL="914400" marR="0" rtl="0" algn="l">
              <a:lnSpc>
                <a:spcPct val="90000"/>
              </a:lnSpc>
              <a:spcBef>
                <a:spcPts val="500"/>
              </a:spcBef>
              <a:spcAft>
                <a:spcPts val="0"/>
              </a:spcAft>
              <a:buClr>
                <a:schemeClr val="dk2"/>
              </a:buClr>
              <a:buSzPts val="1400"/>
              <a:buFont typeface="Arial"/>
              <a:buNone/>
              <a:defRPr b="0" i="0" sz="2400" u="none" cap="none" strike="noStrike">
                <a:solidFill>
                  <a:schemeClr val="dk2"/>
                </a:solidFill>
                <a:latin typeface="Trebuchet MS"/>
                <a:ea typeface="Trebuchet MS"/>
                <a:cs typeface="Trebuchet MS"/>
                <a:sym typeface="Trebuchet MS"/>
              </a:defRPr>
            </a:lvl3pPr>
            <a:lvl4pPr indent="0" lvl="3" marL="1371600" marR="0" rtl="0" algn="l">
              <a:lnSpc>
                <a:spcPct val="90000"/>
              </a:lnSpc>
              <a:spcBef>
                <a:spcPts val="500"/>
              </a:spcBef>
              <a:spcAft>
                <a:spcPts val="0"/>
              </a:spcAft>
              <a:buClr>
                <a:schemeClr val="dk2"/>
              </a:buClr>
              <a:buSzPts val="1400"/>
              <a:buFont typeface="Arial"/>
              <a:buNone/>
              <a:defRPr b="0" i="0" sz="2000" u="none" cap="none" strike="noStrike">
                <a:solidFill>
                  <a:schemeClr val="dk2"/>
                </a:solidFill>
                <a:latin typeface="Trebuchet MS"/>
                <a:ea typeface="Trebuchet MS"/>
                <a:cs typeface="Trebuchet MS"/>
                <a:sym typeface="Trebuchet MS"/>
              </a:defRPr>
            </a:lvl4pPr>
            <a:lvl5pPr indent="0" lvl="4" marL="1828800" marR="0" rtl="0" algn="l">
              <a:lnSpc>
                <a:spcPct val="90000"/>
              </a:lnSpc>
              <a:spcBef>
                <a:spcPts val="500"/>
              </a:spcBef>
              <a:spcAft>
                <a:spcPts val="0"/>
              </a:spcAft>
              <a:buClr>
                <a:schemeClr val="dk2"/>
              </a:buClr>
              <a:buSzPts val="1400"/>
              <a:buFont typeface="Arial"/>
              <a:buNone/>
              <a:defRPr b="0" i="0" sz="2000" u="none" cap="none" strike="noStrike">
                <a:solidFill>
                  <a:schemeClr val="dk2"/>
                </a:solidFill>
                <a:latin typeface="Trebuchet MS"/>
                <a:ea typeface="Trebuchet MS"/>
                <a:cs typeface="Trebuchet MS"/>
                <a:sym typeface="Trebuchet MS"/>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46" name="Shape 46"/>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rotWithShape="1">
          <a:blip r:embed="rId2">
            <a:alphaModFix/>
          </a:blip>
          <a:stretch>
            <a:fillRect b="0" l="0" r="0" t="0"/>
          </a:stretch>
        </a:blipFill>
      </p:bgPr>
    </p:bg>
    <p:spTree>
      <p:nvGrpSpPr>
        <p:cNvPr id="15" name="Shape 15"/>
        <p:cNvGrpSpPr/>
        <p:nvPr/>
      </p:nvGrpSpPr>
      <p:grpSpPr>
        <a:xfrm>
          <a:off x="0" y="0"/>
          <a:ext cx="0" cy="0"/>
          <a:chOff x="0" y="0"/>
          <a:chExt cx="0" cy="0"/>
        </a:xfrm>
      </p:grpSpPr>
      <p:sp>
        <p:nvSpPr>
          <p:cNvPr id="16" name="Shape 16"/>
          <p:cNvSpPr txBox="1"/>
          <p:nvPr>
            <p:ph type="title"/>
          </p:nvPr>
        </p:nvSpPr>
        <p:spPr>
          <a:xfrm>
            <a:off x="443754" y="1"/>
            <a:ext cx="11322422" cy="1021976"/>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 name="Shape 17"/>
          <p:cNvSpPr txBox="1"/>
          <p:nvPr>
            <p:ph idx="1" type="body"/>
          </p:nvPr>
        </p:nvSpPr>
        <p:spPr>
          <a:xfrm>
            <a:off x="838200" y="1210235"/>
            <a:ext cx="10515600" cy="4598894"/>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18" name="Shape 18"/>
        <p:cNvGrpSpPr/>
        <p:nvPr/>
      </p:nvGrpSpPr>
      <p:grpSpPr>
        <a:xfrm>
          <a:off x="0" y="0"/>
          <a:ext cx="0" cy="0"/>
          <a:chOff x="0" y="0"/>
          <a:chExt cx="0" cy="0"/>
        </a:xfrm>
      </p:grpSpPr>
      <p:pic>
        <p:nvPicPr>
          <p:cNvPr descr="Biocomplexity-PP-SectionTitle10-SDAL-BKGD-Light_2015-11.jpg" id="19" name="Shape 19"/>
          <p:cNvPicPr preferRelativeResize="0"/>
          <p:nvPr/>
        </p:nvPicPr>
        <p:blipFill rotWithShape="1">
          <a:blip r:embed="rId2">
            <a:alphaModFix/>
          </a:blip>
          <a:srcRect b="0" l="0" r="0" t="0"/>
          <a:stretch/>
        </p:blipFill>
        <p:spPr>
          <a:xfrm>
            <a:off x="1" y="0"/>
            <a:ext cx="12159575" cy="6858000"/>
          </a:xfrm>
          <a:prstGeom prst="rect">
            <a:avLst/>
          </a:prstGeom>
          <a:noFill/>
          <a:ln>
            <a:noFill/>
          </a:ln>
        </p:spPr>
      </p:pic>
      <p:sp>
        <p:nvSpPr>
          <p:cNvPr id="20" name="Shape 20"/>
          <p:cNvSpPr txBox="1"/>
          <p:nvPr>
            <p:ph type="title"/>
          </p:nvPr>
        </p:nvSpPr>
        <p:spPr>
          <a:xfrm>
            <a:off x="609600" y="274639"/>
            <a:ext cx="10972800" cy="11430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Helvetica Neue"/>
              <a:buNone/>
              <a:defRPr b="0" i="0" sz="5400" u="none" cap="none" strike="noStrike">
                <a:solidFill>
                  <a:schemeClr val="dk2"/>
                </a:solidFill>
                <a:latin typeface="Helvetica Neue"/>
                <a:ea typeface="Helvetica Neue"/>
                <a:cs typeface="Helvetica Neue"/>
                <a:sym typeface="Helvetica Neue"/>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blipFill rotWithShape="1">
          <a:blip r:embed="rId2">
            <a:alphaModFix/>
          </a:blip>
          <a:stretch>
            <a:fillRect b="0" l="0" r="0" t="0"/>
          </a:stretch>
        </a:blipFill>
      </p:bgPr>
    </p:bg>
    <p:spTree>
      <p:nvGrpSpPr>
        <p:cNvPr id="21" name="Shape 21"/>
        <p:cNvGrpSpPr/>
        <p:nvPr/>
      </p:nvGrpSpPr>
      <p:grpSpPr>
        <a:xfrm>
          <a:off x="0" y="0"/>
          <a:ext cx="0" cy="0"/>
          <a:chOff x="0" y="0"/>
          <a:chExt cx="0" cy="0"/>
        </a:xfrm>
      </p:grpSpPr>
      <p:sp>
        <p:nvSpPr>
          <p:cNvPr id="22" name="Shape 22"/>
          <p:cNvSpPr txBox="1"/>
          <p:nvPr>
            <p:ph type="title"/>
          </p:nvPr>
        </p:nvSpPr>
        <p:spPr>
          <a:xfrm>
            <a:off x="443754" y="0"/>
            <a:ext cx="11362764" cy="1008529"/>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3" name="Shape 23"/>
          <p:cNvSpPr txBox="1"/>
          <p:nvPr>
            <p:ph idx="1" type="body"/>
          </p:nvPr>
        </p:nvSpPr>
        <p:spPr>
          <a:xfrm>
            <a:off x="838200" y="1223682"/>
            <a:ext cx="5181600" cy="4953281"/>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Shape 24"/>
          <p:cNvSpPr txBox="1"/>
          <p:nvPr>
            <p:ph idx="2" type="body"/>
          </p:nvPr>
        </p:nvSpPr>
        <p:spPr>
          <a:xfrm>
            <a:off x="6172200" y="1223682"/>
            <a:ext cx="5181600" cy="4953281"/>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443754" y="524435"/>
            <a:ext cx="6938682" cy="283733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rotWithShape="1">
          <a:blip r:embed="rId2">
            <a:alphaModFix/>
          </a:blip>
          <a:stretch>
            <a:fillRect b="0" l="0" r="0" t="0"/>
          </a:stretch>
        </a:blipFill>
      </p:bgPr>
    </p:bg>
    <p:spTree>
      <p:nvGrpSpPr>
        <p:cNvPr id="27" name="Shape 27"/>
        <p:cNvGrpSpPr/>
        <p:nvPr/>
      </p:nvGrpSpPr>
      <p:grpSpPr>
        <a:xfrm>
          <a:off x="0" y="0"/>
          <a:ext cx="0" cy="0"/>
          <a:chOff x="0" y="0"/>
          <a:chExt cx="0" cy="0"/>
        </a:xfrm>
      </p:grpSpPr>
      <p:sp>
        <p:nvSpPr>
          <p:cNvPr id="28" name="Shape 28"/>
          <p:cNvSpPr txBox="1"/>
          <p:nvPr>
            <p:ph type="title"/>
          </p:nvPr>
        </p:nvSpPr>
        <p:spPr>
          <a:xfrm>
            <a:off x="443754" y="1"/>
            <a:ext cx="11322422" cy="1021976"/>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9" name="Shape 29"/>
          <p:cNvSpPr txBox="1"/>
          <p:nvPr>
            <p:ph idx="1" type="body"/>
          </p:nvPr>
        </p:nvSpPr>
        <p:spPr>
          <a:xfrm>
            <a:off x="838200" y="1210235"/>
            <a:ext cx="10515600" cy="4598894"/>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rotWithShape="1">
          <a:blip r:embed="rId2">
            <a:alphaModFix/>
          </a:blip>
          <a:stretch>
            <a:fillRect b="0" l="0" r="0" t="0"/>
          </a:stretch>
        </a:blipFill>
      </p:bgPr>
    </p:bg>
    <p:spTree>
      <p:nvGrpSpPr>
        <p:cNvPr id="30" name="Shape 30"/>
        <p:cNvGrpSpPr/>
        <p:nvPr/>
      </p:nvGrpSpPr>
      <p:grpSpPr>
        <a:xfrm>
          <a:off x="0" y="0"/>
          <a:ext cx="0" cy="0"/>
          <a:chOff x="0" y="0"/>
          <a:chExt cx="0" cy="0"/>
        </a:xfrm>
      </p:grpSpPr>
      <p:sp>
        <p:nvSpPr>
          <p:cNvPr id="31" name="Shape 31"/>
          <p:cNvSpPr txBox="1"/>
          <p:nvPr>
            <p:ph type="title"/>
          </p:nvPr>
        </p:nvSpPr>
        <p:spPr>
          <a:xfrm>
            <a:off x="831850" y="0"/>
            <a:ext cx="10515600" cy="1008529"/>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2" name="Shape 32"/>
          <p:cNvSpPr txBox="1"/>
          <p:nvPr>
            <p:ph idx="1" type="body"/>
          </p:nvPr>
        </p:nvSpPr>
        <p:spPr>
          <a:xfrm>
            <a:off x="831850" y="1250577"/>
            <a:ext cx="10515600" cy="4839074"/>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bg>
      <p:bgPr>
        <a:blipFill rotWithShape="1">
          <a:blip r:embed="rId2">
            <a:alphaModFix/>
          </a:blip>
          <a:stretch>
            <a:fillRect b="0" l="0" r="0" t="0"/>
          </a:stretch>
        </a:blipFill>
      </p:bgPr>
    </p:bg>
    <p:spTree>
      <p:nvGrpSpPr>
        <p:cNvPr id="33" name="Shape 33"/>
        <p:cNvGrpSpPr/>
        <p:nvPr/>
      </p:nvGrpSpPr>
      <p:grpSpPr>
        <a:xfrm>
          <a:off x="0" y="0"/>
          <a:ext cx="0" cy="0"/>
          <a:chOff x="0" y="0"/>
          <a:chExt cx="0" cy="0"/>
        </a:xfrm>
      </p:grpSpPr>
      <p:sp>
        <p:nvSpPr>
          <p:cNvPr id="34" name="Shape 34"/>
          <p:cNvSpPr txBox="1"/>
          <p:nvPr>
            <p:ph type="title"/>
          </p:nvPr>
        </p:nvSpPr>
        <p:spPr>
          <a:xfrm>
            <a:off x="839788" y="1"/>
            <a:ext cx="10515600" cy="1003609"/>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5" name="Shape 35"/>
          <p:cNvSpPr txBox="1"/>
          <p:nvPr>
            <p:ph idx="1" type="body"/>
          </p:nvPr>
        </p:nvSpPr>
        <p:spPr>
          <a:xfrm>
            <a:off x="839788" y="1193180"/>
            <a:ext cx="5157787" cy="479503"/>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36" name="Shape 36"/>
          <p:cNvSpPr txBox="1"/>
          <p:nvPr>
            <p:ph idx="2" type="body"/>
          </p:nvPr>
        </p:nvSpPr>
        <p:spPr>
          <a:xfrm>
            <a:off x="839788" y="1862253"/>
            <a:ext cx="5157787" cy="432741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Shape 37"/>
          <p:cNvSpPr txBox="1"/>
          <p:nvPr>
            <p:ph idx="3" type="body"/>
          </p:nvPr>
        </p:nvSpPr>
        <p:spPr>
          <a:xfrm>
            <a:off x="6172200" y="1193180"/>
            <a:ext cx="5183188" cy="479503"/>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38" name="Shape 38"/>
          <p:cNvSpPr txBox="1"/>
          <p:nvPr>
            <p:ph idx="4" type="body"/>
          </p:nvPr>
        </p:nvSpPr>
        <p:spPr>
          <a:xfrm>
            <a:off x="6172200" y="1862253"/>
            <a:ext cx="5183188" cy="432741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rotWithShape="1">
          <a:blip r:embed="rId2">
            <a:alphaModFix/>
          </a:blip>
          <a:stretch>
            <a:fillRect b="0" l="0" r="0" t="0"/>
          </a:stretch>
        </a:blipFill>
      </p:bgPr>
    </p:bg>
    <p:spTree>
      <p:nvGrpSpPr>
        <p:cNvPr id="39" name="Shape 39"/>
        <p:cNvGrpSpPr/>
        <p:nvPr/>
      </p:nvGrpSpPr>
      <p:grpSpPr>
        <a:xfrm>
          <a:off x="0" y="0"/>
          <a:ext cx="0" cy="0"/>
          <a:chOff x="0" y="0"/>
          <a:chExt cx="0" cy="0"/>
        </a:xfrm>
      </p:grpSpPr>
      <p:sp>
        <p:nvSpPr>
          <p:cNvPr id="40" name="Shape 40"/>
          <p:cNvSpPr txBox="1"/>
          <p:nvPr>
            <p:ph type="title"/>
          </p:nvPr>
        </p:nvSpPr>
        <p:spPr>
          <a:xfrm>
            <a:off x="591014" y="345688"/>
            <a:ext cx="10764373" cy="635619"/>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2"/>
              </a:buClr>
              <a:buSzPts val="1400"/>
              <a:buFont typeface="Raleway"/>
              <a:buNone/>
              <a:defRPr b="1" i="0" sz="40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1" name="Shape 41"/>
          <p:cNvSpPr txBox="1"/>
          <p:nvPr>
            <p:ph idx="1" type="body"/>
          </p:nvPr>
        </p:nvSpPr>
        <p:spPr>
          <a:xfrm>
            <a:off x="5183188" y="1092820"/>
            <a:ext cx="6172200" cy="4768230"/>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 name="Shape 42"/>
          <p:cNvSpPr txBox="1"/>
          <p:nvPr>
            <p:ph idx="2" type="body"/>
          </p:nvPr>
        </p:nvSpPr>
        <p:spPr>
          <a:xfrm>
            <a:off x="591016" y="1092820"/>
            <a:ext cx="4348974" cy="47761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9" name="Shape 9"/>
        <p:cNvGrpSpPr/>
        <p:nvPr/>
      </p:nvGrpSpPr>
      <p:grpSpPr>
        <a:xfrm>
          <a:off x="0" y="0"/>
          <a:ext cx="0" cy="0"/>
          <a:chOff x="0" y="0"/>
          <a:chExt cx="0" cy="0"/>
        </a:xfrm>
      </p:grpSpPr>
      <p:sp>
        <p:nvSpPr>
          <p:cNvPr id="10" name="Shape 10"/>
          <p:cNvSpPr txBox="1"/>
          <p:nvPr>
            <p:ph type="title"/>
          </p:nvPr>
        </p:nvSpPr>
        <p:spPr>
          <a:xfrm>
            <a:off x="443754" y="524435"/>
            <a:ext cx="6938682" cy="283733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Shape 11"/>
          <p:cNvSpPr txBox="1"/>
          <p:nvPr>
            <p:ph idx="1" type="body"/>
          </p:nvPr>
        </p:nvSpPr>
        <p:spPr>
          <a:xfrm>
            <a:off x="838200" y="3617259"/>
            <a:ext cx="10515600" cy="18288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en.wikipedia.org/wiki/Comparison_of_version_control_software" TargetMode="Externa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13.png"/><Relationship Id="rId5"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jpg"/><Relationship Id="rId4"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6.jpg"/><Relationship Id="rId4" Type="http://schemas.openxmlformats.org/officeDocument/2006/relationships/image" Target="../media/image3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jp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docs.google.com/a/vt.edu/spreadsheets/d/1UQPnbVaur8j6yfq_nKnrfatEKDlIPc9teaJP5DrNv8o/edit?usp=drive_web" TargetMode="External"/><Relationship Id="rId4" Type="http://schemas.openxmlformats.org/officeDocument/2006/relationships/hyperlink" Target="https://docs.google.com/spreadsheets/d/1ViwRJ8m_tW4iI_71fapojsiBtg5SfCw3bMqnpTFIxR0/edi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pdfs.semanticscholar.org/0fc2/259f539200f92e791237a1099fe91887b746.pdf" TargetMode="External"/><Relationship Id="rId4" Type="http://schemas.openxmlformats.org/officeDocument/2006/relationships/hyperlink" Target="http://csse.usc.edu/afcaa/manual_draft/Cost%20Estimation%20Models.pdf" TargetMode="External"/><Relationship Id="rId11" Type="http://schemas.openxmlformats.org/officeDocument/2006/relationships/hyperlink" Target="http://csse.usc.edu/TECHRPTS/1984/usccse84-500/usccse84-500s.pdf" TargetMode="External"/><Relationship Id="rId10" Type="http://schemas.openxmlformats.org/officeDocument/2006/relationships/hyperlink" Target="http://csse.usc.edu/csse/research/cocomoii/cocomo_main.html" TargetMode="External"/><Relationship Id="rId12" Type="http://schemas.openxmlformats.org/officeDocument/2006/relationships/hyperlink" Target="https://www.youtube.com/watch?v=CgTEoekNYRs" TargetMode="External"/><Relationship Id="rId9" Type="http://schemas.openxmlformats.org/officeDocument/2006/relationships/hyperlink" Target="http://regulationbodyofknowledge.org/faq/telecommunication-regulation-interconnection/what-are-common-cost-models-used-for-determining-interconnection-tariffs-and-how-do-they-deal-with-common-costs/" TargetMode="External"/><Relationship Id="rId5" Type="http://schemas.openxmlformats.org/officeDocument/2006/relationships/hyperlink" Target="http://sunset.usc.edu/TECHRPTS/2008/usc-csse-2008-816/usc-csse-2008-816.pdf" TargetMode="External"/><Relationship Id="rId6" Type="http://schemas.openxmlformats.org/officeDocument/2006/relationships/hyperlink" Target="http://csse.usc.edu/TECHRPTS/PhD_Dissertations/files/ChenZhihao_Dissertation.pdf" TargetMode="External"/><Relationship Id="rId7" Type="http://schemas.openxmlformats.org/officeDocument/2006/relationships/hyperlink" Target="http://sunset.usc.edu/research/COCOMOII/Docs/modelman.pdf" TargetMode="External"/><Relationship Id="rId8" Type="http://schemas.openxmlformats.org/officeDocument/2006/relationships/hyperlink" Target="http://csse.usc.edu/csse/research/cocomoii/cocomo2000.0/cii_modelman2000.0.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docs.google.com/spreadsheets/d/17ooH9SXbR8Kg_ugVZPqyo4KfOk28SyjaGoPOKP1wjuU/edit#gid=0" TargetMode="External"/><Relationship Id="rId4" Type="http://schemas.openxmlformats.org/officeDocument/2006/relationships/hyperlink" Target="https://beebom.com/github-alternatives/" TargetMode="External"/><Relationship Id="rId10" Type="http://schemas.openxmlformats.org/officeDocument/2006/relationships/hyperlink" Target="http://technologyadvice.com/blog/information-technology/github-alternatives/" TargetMode="External"/><Relationship Id="rId9" Type="http://schemas.openxmlformats.org/officeDocument/2006/relationships/hyperlink" Target="https://alternativeto.net/software/github/" TargetMode="External"/><Relationship Id="rId5" Type="http://schemas.openxmlformats.org/officeDocument/2006/relationships/hyperlink" Target="https://blog.profitbricks.com/top-source-code-repository-hosts/" TargetMode="External"/><Relationship Id="rId6" Type="http://schemas.openxmlformats.org/officeDocument/2006/relationships/hyperlink" Target="https://stackify.com/source-code-repository-hosts/" TargetMode="External"/><Relationship Id="rId7" Type="http://schemas.openxmlformats.org/officeDocument/2006/relationships/hyperlink" Target="https://www.bettertechtips.com/software/github-alternatives/" TargetMode="External"/><Relationship Id="rId8" Type="http://schemas.openxmlformats.org/officeDocument/2006/relationships/hyperlink" Target="https://toppersworld.com/top-10-free-github-alternatives-for-private-repositori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ocs.google.com/spreadsheets/d/17ooH9SXbR8Kg_ugVZPqyo4KfOk28SyjaGoPOKP1wjuU/edit#gid=127500953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hyperlink" Target="https://en.wikipedia.org/wiki/Comparison_of_source_code_hosting_faciliti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docs.google.com/spreadsheets/d/17ooH9SXbR8Kg_ugVZPqyo4KfOk28SyjaGoPOKP1wjuU/edit#gid=738409776"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50" name="Shape 50"/>
        <p:cNvGrpSpPr/>
        <p:nvPr/>
      </p:nvGrpSpPr>
      <p:grpSpPr>
        <a:xfrm>
          <a:off x="0" y="0"/>
          <a:ext cx="0" cy="0"/>
          <a:chOff x="0" y="0"/>
          <a:chExt cx="0" cy="0"/>
        </a:xfrm>
      </p:grpSpPr>
      <p:sp>
        <p:nvSpPr>
          <p:cNvPr id="51" name="Shape 51"/>
          <p:cNvSpPr txBox="1"/>
          <p:nvPr>
            <p:ph type="ctrTitle"/>
          </p:nvPr>
        </p:nvSpPr>
        <p:spPr>
          <a:xfrm>
            <a:off x="216875" y="1917250"/>
            <a:ext cx="8992200" cy="2039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Measuring Open Source Software Innovation Project Update </a:t>
            </a:r>
            <a:r>
              <a:rPr b="0" lang="en-US" sz="2400"/>
              <a:t>- Mar 15, 2018</a:t>
            </a:r>
            <a:endParaRPr b="0" sz="2400"/>
          </a:p>
        </p:txBody>
      </p:sp>
      <p:sp>
        <p:nvSpPr>
          <p:cNvPr id="52" name="Shape 52"/>
          <p:cNvSpPr txBox="1"/>
          <p:nvPr/>
        </p:nvSpPr>
        <p:spPr>
          <a:xfrm>
            <a:off x="216875" y="2994100"/>
            <a:ext cx="10183200" cy="3000000"/>
          </a:xfrm>
          <a:prstGeom prst="rect">
            <a:avLst/>
          </a:prstGeom>
          <a:noFill/>
          <a:ln>
            <a:noFill/>
          </a:ln>
        </p:spPr>
        <p:txBody>
          <a:bodyPr anchorCtr="0" anchor="ctr" bIns="91425" lIns="91425" spcFirstLastPara="1" rIns="91425" wrap="square" tIns="91425">
            <a:noAutofit/>
          </a:bodyPr>
          <a:lstStyle/>
          <a:p>
            <a:pPr indent="0" lvl="0" marL="0" rtl="0">
              <a:lnSpc>
                <a:spcPct val="80000"/>
              </a:lnSpc>
              <a:spcBef>
                <a:spcPts val="1000"/>
              </a:spcBef>
              <a:spcAft>
                <a:spcPts val="0"/>
              </a:spcAft>
              <a:buNone/>
            </a:pPr>
            <a:r>
              <a:rPr b="1" lang="en-US" sz="2220">
                <a:solidFill>
                  <a:schemeClr val="dk2"/>
                </a:solidFill>
                <a:latin typeface="Trebuchet MS"/>
                <a:ea typeface="Trebuchet MS"/>
                <a:cs typeface="Trebuchet MS"/>
                <a:sym typeface="Trebuchet MS"/>
              </a:rPr>
              <a:t>Team:</a:t>
            </a:r>
            <a:r>
              <a:rPr lang="en-US" sz="2220">
                <a:solidFill>
                  <a:schemeClr val="dk2"/>
                </a:solidFill>
                <a:latin typeface="Trebuchet MS"/>
                <a:ea typeface="Trebuchet MS"/>
                <a:cs typeface="Trebuchet MS"/>
                <a:sym typeface="Trebuchet MS"/>
              </a:rPr>
              <a:t> Matthew Evans,</a:t>
            </a:r>
            <a:r>
              <a:rPr lang="en-US" sz="2220">
                <a:solidFill>
                  <a:schemeClr val="dk2"/>
                </a:solidFill>
                <a:latin typeface="Trebuchet MS"/>
                <a:ea typeface="Trebuchet MS"/>
                <a:cs typeface="Trebuchet MS"/>
                <a:sym typeface="Trebuchet MS"/>
              </a:rPr>
              <a:t> Ian Crandell,</a:t>
            </a:r>
            <a:r>
              <a:rPr lang="en-US" sz="2220">
                <a:solidFill>
                  <a:schemeClr val="dk2"/>
                </a:solidFill>
                <a:latin typeface="Trebuchet MS"/>
                <a:ea typeface="Trebuchet MS"/>
                <a:cs typeface="Trebuchet MS"/>
                <a:sym typeface="Trebuchet MS"/>
              </a:rPr>
              <a:t> Gizem Korkmaz, and Stephanie Shipp</a:t>
            </a:r>
            <a:endParaRPr sz="2220">
              <a:solidFill>
                <a:schemeClr val="dk2"/>
              </a:solidFill>
              <a:latin typeface="Trebuchet MS"/>
              <a:ea typeface="Trebuchet MS"/>
              <a:cs typeface="Trebuchet MS"/>
              <a:sym typeface="Trebuchet MS"/>
            </a:endParaRPr>
          </a:p>
          <a:p>
            <a:pPr indent="0" lvl="0" marL="0" rtl="0">
              <a:lnSpc>
                <a:spcPct val="80000"/>
              </a:lnSpc>
              <a:spcBef>
                <a:spcPts val="1000"/>
              </a:spcBef>
              <a:spcAft>
                <a:spcPts val="0"/>
              </a:spcAft>
              <a:buNone/>
            </a:pPr>
            <a:r>
              <a:rPr b="1" lang="en-US" sz="2220">
                <a:solidFill>
                  <a:schemeClr val="dk2"/>
                </a:solidFill>
                <a:latin typeface="Trebuchet MS"/>
                <a:ea typeface="Trebuchet MS"/>
                <a:cs typeface="Trebuchet MS"/>
                <a:sym typeface="Trebuchet MS"/>
              </a:rPr>
              <a:t>Sponsor:</a:t>
            </a:r>
            <a:r>
              <a:rPr lang="en-US" sz="2220">
                <a:solidFill>
                  <a:schemeClr val="dk2"/>
                </a:solidFill>
                <a:latin typeface="Trebuchet MS"/>
                <a:ea typeface="Trebuchet MS"/>
                <a:cs typeface="Trebuchet MS"/>
                <a:sym typeface="Trebuchet MS"/>
              </a:rPr>
              <a:t> Carol Robbins, National Science Foundation (NSF)  </a:t>
            </a:r>
            <a:endParaRPr sz="2400">
              <a:solidFill>
                <a:schemeClr val="dk2"/>
              </a:solidFill>
              <a:latin typeface="Trebuchet MS"/>
              <a:ea typeface="Trebuchet MS"/>
              <a:cs typeface="Trebuchet MS"/>
              <a:sym typeface="Trebuchet MS"/>
            </a:endParaRPr>
          </a:p>
          <a:p>
            <a:pPr indent="0" lvl="0" marL="0" rtl="0">
              <a:lnSpc>
                <a:spcPct val="80000"/>
              </a:lnSpc>
              <a:spcBef>
                <a:spcPts val="1000"/>
              </a:spcBef>
              <a:spcAft>
                <a:spcPts val="0"/>
              </a:spcAft>
              <a:buNone/>
            </a:pPr>
            <a:r>
              <a:rPr lang="en-US" sz="2220">
                <a:solidFill>
                  <a:schemeClr val="dk2"/>
                </a:solidFill>
                <a:latin typeface="Trebuchet MS"/>
                <a:ea typeface="Trebuchet MS"/>
                <a:cs typeface="Trebuchet MS"/>
                <a:sym typeface="Trebuchet MS"/>
              </a:rPr>
              <a:t>National Center for Science and Engineering Statistics (NCSES)</a:t>
            </a:r>
            <a:endParaRPr b="1" sz="2220">
              <a:solidFill>
                <a:schemeClr val="dk2"/>
              </a:solidFill>
              <a:latin typeface="Trebuchet MS"/>
              <a:ea typeface="Trebuchet MS"/>
              <a:cs typeface="Trebuchet MS"/>
              <a:sym typeface="Trebuchet MS"/>
            </a:endParaRPr>
          </a:p>
        </p:txBody>
      </p:sp>
      <p:pic>
        <p:nvPicPr>
          <p:cNvPr id="53" name="Shape 53"/>
          <p:cNvPicPr preferRelativeResize="0"/>
          <p:nvPr/>
        </p:nvPicPr>
        <p:blipFill rotWithShape="1">
          <a:blip r:embed="rId4">
            <a:alphaModFix/>
          </a:blip>
          <a:srcRect b="0" l="0" r="0" t="0"/>
          <a:stretch/>
        </p:blipFill>
        <p:spPr>
          <a:xfrm>
            <a:off x="10039050" y="3956352"/>
            <a:ext cx="1613100" cy="1075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idx="1" type="body"/>
          </p:nvPr>
        </p:nvSpPr>
        <p:spPr>
          <a:xfrm>
            <a:off x="672650" y="1635058"/>
            <a:ext cx="11360700" cy="45552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rgbClr val="000000"/>
              </a:buClr>
              <a:buSzPts val="1100"/>
              <a:buFont typeface="Arial"/>
              <a:buNone/>
            </a:pPr>
            <a:r>
              <a:rPr lang="en-US" sz="2400">
                <a:solidFill>
                  <a:srgbClr val="595959"/>
                </a:solidFill>
                <a:latin typeface="Arial"/>
                <a:ea typeface="Arial"/>
                <a:cs typeface="Arial"/>
                <a:sym typeface="Arial"/>
              </a:rPr>
              <a:t>Describes how changes to working copy are managed to prevent simultaneous edits from causing nonsensical data in the repository</a:t>
            </a:r>
            <a:endParaRPr sz="2400">
              <a:solidFill>
                <a:srgbClr val="595959"/>
              </a:solidFill>
              <a:latin typeface="Arial"/>
              <a:ea typeface="Arial"/>
              <a:cs typeface="Arial"/>
              <a:sym typeface="Arial"/>
            </a:endParaRPr>
          </a:p>
          <a:p>
            <a:pPr indent="-381000" lvl="0" marL="457200" rtl="0">
              <a:lnSpc>
                <a:spcPct val="115000"/>
              </a:lnSpc>
              <a:spcBef>
                <a:spcPts val="1600"/>
              </a:spcBef>
              <a:spcAft>
                <a:spcPts val="0"/>
              </a:spcAft>
              <a:buClr>
                <a:srgbClr val="595959"/>
              </a:buClr>
              <a:buSzPts val="2400"/>
              <a:buChar char="●"/>
            </a:pPr>
            <a:r>
              <a:rPr lang="en-US" sz="2400">
                <a:solidFill>
                  <a:srgbClr val="595959"/>
                </a:solidFill>
                <a:latin typeface="Arial"/>
                <a:ea typeface="Arial"/>
                <a:cs typeface="Arial"/>
                <a:sym typeface="Arial"/>
              </a:rPr>
              <a:t>Lock - only one user can edit at a time (not popular)</a:t>
            </a:r>
            <a:endParaRPr sz="2400">
              <a:solidFill>
                <a:srgbClr val="595959"/>
              </a:solidFill>
              <a:latin typeface="Arial"/>
              <a:ea typeface="Arial"/>
              <a:cs typeface="Arial"/>
              <a:sym typeface="Arial"/>
            </a:endParaRPr>
          </a:p>
          <a:p>
            <a:pPr indent="-381000" lvl="1" marL="914400" rtl="0">
              <a:lnSpc>
                <a:spcPct val="115000"/>
              </a:lnSpc>
              <a:spcBef>
                <a:spcPts val="0"/>
              </a:spcBef>
              <a:spcAft>
                <a:spcPts val="0"/>
              </a:spcAft>
              <a:buClr>
                <a:srgbClr val="595959"/>
              </a:buClr>
              <a:buSzPts val="2400"/>
              <a:buChar char="○"/>
            </a:pPr>
            <a:r>
              <a:rPr lang="en-US">
                <a:solidFill>
                  <a:srgbClr val="595959"/>
                </a:solidFill>
                <a:latin typeface="Arial"/>
                <a:ea typeface="Arial"/>
                <a:cs typeface="Arial"/>
                <a:sym typeface="Arial"/>
              </a:rPr>
              <a:t>PVCS, Source Code Control System</a:t>
            </a:r>
            <a:endParaRPr>
              <a:solidFill>
                <a:srgbClr val="595959"/>
              </a:solidFill>
              <a:latin typeface="Arial"/>
              <a:ea typeface="Arial"/>
              <a:cs typeface="Arial"/>
              <a:sym typeface="Arial"/>
            </a:endParaRPr>
          </a:p>
          <a:p>
            <a:pPr indent="-381000" lvl="0" marL="457200" rtl="0">
              <a:lnSpc>
                <a:spcPct val="115000"/>
              </a:lnSpc>
              <a:spcBef>
                <a:spcPts val="0"/>
              </a:spcBef>
              <a:spcAft>
                <a:spcPts val="0"/>
              </a:spcAft>
              <a:buClr>
                <a:srgbClr val="595959"/>
              </a:buClr>
              <a:buSzPts val="2400"/>
              <a:buChar char="●"/>
            </a:pPr>
            <a:r>
              <a:rPr lang="en-US" sz="2400">
                <a:solidFill>
                  <a:srgbClr val="595959"/>
                </a:solidFill>
                <a:latin typeface="Arial"/>
                <a:ea typeface="Arial"/>
                <a:cs typeface="Arial"/>
                <a:sym typeface="Arial"/>
              </a:rPr>
              <a:t>Merge - users may edit files freely, but are informed of possible conflicts upon checking their changes into the repository </a:t>
            </a:r>
            <a:endParaRPr sz="2400">
              <a:solidFill>
                <a:srgbClr val="595959"/>
              </a:solidFill>
              <a:latin typeface="Arial"/>
              <a:ea typeface="Arial"/>
              <a:cs typeface="Arial"/>
              <a:sym typeface="Arial"/>
            </a:endParaRPr>
          </a:p>
          <a:p>
            <a:pPr indent="-381000" lvl="1" marL="914400" rtl="0">
              <a:lnSpc>
                <a:spcPct val="115000"/>
              </a:lnSpc>
              <a:spcBef>
                <a:spcPts val="0"/>
              </a:spcBef>
              <a:spcAft>
                <a:spcPts val="0"/>
              </a:spcAft>
              <a:buClr>
                <a:srgbClr val="595959"/>
              </a:buClr>
              <a:buSzPts val="2400"/>
              <a:buChar char="○"/>
            </a:pPr>
            <a:r>
              <a:rPr lang="en-US">
                <a:solidFill>
                  <a:srgbClr val="595959"/>
                </a:solidFill>
                <a:latin typeface="Arial"/>
                <a:ea typeface="Arial"/>
                <a:cs typeface="Arial"/>
                <a:sym typeface="Arial"/>
              </a:rPr>
              <a:t>GNU Bazaar, BitKeeper, CVS, Git, Mercurial</a:t>
            </a:r>
            <a:endParaRPr>
              <a:solidFill>
                <a:srgbClr val="595959"/>
              </a:solidFill>
              <a:latin typeface="Arial"/>
              <a:ea typeface="Arial"/>
              <a:cs typeface="Arial"/>
              <a:sym typeface="Arial"/>
            </a:endParaRPr>
          </a:p>
        </p:txBody>
      </p:sp>
      <p:sp>
        <p:nvSpPr>
          <p:cNvPr id="115" name="Shape 115"/>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	Version Control Software Platforms</a:t>
            </a:r>
            <a:endParaRPr sz="4000"/>
          </a:p>
        </p:txBody>
      </p:sp>
      <p:sp>
        <p:nvSpPr>
          <p:cNvPr id="116" name="Shape 116"/>
          <p:cNvSpPr txBox="1"/>
          <p:nvPr/>
        </p:nvSpPr>
        <p:spPr>
          <a:xfrm>
            <a:off x="637475" y="1092175"/>
            <a:ext cx="7718700" cy="47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3000">
                <a:solidFill>
                  <a:srgbClr val="1155CC"/>
                </a:solidFill>
              </a:rPr>
              <a:t>Concurrency Model</a:t>
            </a:r>
            <a:endParaRPr b="1" sz="3000">
              <a:solidFill>
                <a:srgbClr val="1155C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84400" y="0"/>
            <a:ext cx="118506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	</a:t>
            </a:r>
            <a:r>
              <a:rPr lang="en-US" sz="4000"/>
              <a:t>Version Control Software Platforms</a:t>
            </a:r>
            <a:r>
              <a:rPr lang="en-US" sz="4000"/>
              <a:t>  </a:t>
            </a:r>
            <a:endParaRPr sz="4000"/>
          </a:p>
        </p:txBody>
      </p:sp>
      <p:sp>
        <p:nvSpPr>
          <p:cNvPr id="122" name="Shape 122"/>
          <p:cNvSpPr txBox="1"/>
          <p:nvPr/>
        </p:nvSpPr>
        <p:spPr>
          <a:xfrm>
            <a:off x="712650" y="1635038"/>
            <a:ext cx="8520600" cy="1735800"/>
          </a:xfrm>
          <a:prstGeom prst="rect">
            <a:avLst/>
          </a:prstGeom>
          <a:noFill/>
          <a:ln>
            <a:noFill/>
          </a:ln>
        </p:spPr>
        <p:txBody>
          <a:bodyPr anchorCtr="0" anchor="t" bIns="91425" lIns="91425" spcFirstLastPara="1" rIns="91425" wrap="square" tIns="91425">
            <a:noAutofit/>
          </a:bodyPr>
          <a:lstStyle/>
          <a:p>
            <a:pPr indent="-355600" lvl="0" marL="457200" rtl="0">
              <a:lnSpc>
                <a:spcPct val="115000"/>
              </a:lnSpc>
              <a:spcBef>
                <a:spcPts val="0"/>
              </a:spcBef>
              <a:spcAft>
                <a:spcPts val="0"/>
              </a:spcAft>
              <a:buClr>
                <a:srgbClr val="595959"/>
              </a:buClr>
              <a:buSzPts val="2000"/>
              <a:buChar char="●"/>
            </a:pPr>
            <a:r>
              <a:rPr lang="en-US" sz="2000">
                <a:solidFill>
                  <a:srgbClr val="595959"/>
                </a:solidFill>
              </a:rPr>
              <a:t>There are 36 total version control softwares and 29 active (</a:t>
            </a:r>
            <a:r>
              <a:rPr lang="en-US" sz="2000" u="sng">
                <a:solidFill>
                  <a:schemeClr val="hlink"/>
                </a:solidFill>
                <a:hlinkClick r:id="rId3"/>
              </a:rPr>
              <a:t>wikipedia</a:t>
            </a:r>
            <a:r>
              <a:rPr lang="en-US" sz="2000">
                <a:solidFill>
                  <a:srgbClr val="595959"/>
                </a:solidFill>
              </a:rPr>
              <a:t>)</a:t>
            </a:r>
            <a:endParaRPr sz="2000">
              <a:solidFill>
                <a:srgbClr val="595959"/>
              </a:solidFill>
            </a:endParaRPr>
          </a:p>
          <a:p>
            <a:pPr indent="-355600" lvl="0" marL="457200" rtl="0">
              <a:lnSpc>
                <a:spcPct val="115000"/>
              </a:lnSpc>
              <a:spcBef>
                <a:spcPts val="0"/>
              </a:spcBef>
              <a:spcAft>
                <a:spcPts val="0"/>
              </a:spcAft>
              <a:buClr>
                <a:srgbClr val="595959"/>
              </a:buClr>
              <a:buSzPts val="2000"/>
              <a:buChar char="●"/>
            </a:pPr>
            <a:r>
              <a:rPr lang="en-US" sz="2000">
                <a:solidFill>
                  <a:srgbClr val="595959"/>
                </a:solidFill>
              </a:rPr>
              <a:t>15 are open source</a:t>
            </a:r>
            <a:endParaRPr sz="2000">
              <a:solidFill>
                <a:srgbClr val="595959"/>
              </a:solidFill>
            </a:endParaRPr>
          </a:p>
          <a:p>
            <a:pPr indent="-355600" lvl="1" marL="914400" rtl="0">
              <a:lnSpc>
                <a:spcPct val="115000"/>
              </a:lnSpc>
              <a:spcBef>
                <a:spcPts val="0"/>
              </a:spcBef>
              <a:spcAft>
                <a:spcPts val="0"/>
              </a:spcAft>
              <a:buClr>
                <a:srgbClr val="595959"/>
              </a:buClr>
              <a:buSzPts val="2000"/>
              <a:buChar char="○"/>
            </a:pPr>
            <a:r>
              <a:rPr lang="en-US" sz="2000">
                <a:solidFill>
                  <a:srgbClr val="595959"/>
                </a:solidFill>
              </a:rPr>
              <a:t>Apache - 3</a:t>
            </a:r>
            <a:endParaRPr sz="2000">
              <a:solidFill>
                <a:srgbClr val="595959"/>
              </a:solidFill>
            </a:endParaRPr>
          </a:p>
          <a:p>
            <a:pPr indent="-355600" lvl="1" marL="914400" rtl="0">
              <a:lnSpc>
                <a:spcPct val="115000"/>
              </a:lnSpc>
              <a:spcBef>
                <a:spcPts val="0"/>
              </a:spcBef>
              <a:spcAft>
                <a:spcPts val="0"/>
              </a:spcAft>
              <a:buClr>
                <a:srgbClr val="595959"/>
              </a:buClr>
              <a:buSzPts val="2000"/>
              <a:buChar char="○"/>
            </a:pPr>
            <a:r>
              <a:rPr lang="en-US" sz="2000">
                <a:solidFill>
                  <a:srgbClr val="595959"/>
                </a:solidFill>
              </a:rPr>
              <a:t>GNU GPL - 10</a:t>
            </a:r>
            <a:endParaRPr sz="2000">
              <a:solidFill>
                <a:srgbClr val="595959"/>
              </a:solidFill>
            </a:endParaRPr>
          </a:p>
          <a:p>
            <a:pPr indent="-355600" lvl="1" marL="914400" rtl="0">
              <a:lnSpc>
                <a:spcPct val="115000"/>
              </a:lnSpc>
              <a:spcBef>
                <a:spcPts val="0"/>
              </a:spcBef>
              <a:spcAft>
                <a:spcPts val="0"/>
              </a:spcAft>
              <a:buClr>
                <a:srgbClr val="595959"/>
              </a:buClr>
              <a:buSzPts val="2000"/>
              <a:buChar char="○"/>
            </a:pPr>
            <a:r>
              <a:rPr lang="en-US" sz="2000">
                <a:solidFill>
                  <a:srgbClr val="595959"/>
                </a:solidFill>
              </a:rPr>
              <a:t>BSD License (free software license, ex. MIT License) - 2</a:t>
            </a:r>
            <a:endParaRPr sz="2000">
              <a:solidFill>
                <a:srgbClr val="595959"/>
              </a:solidFill>
            </a:endParaRPr>
          </a:p>
        </p:txBody>
      </p:sp>
      <p:sp>
        <p:nvSpPr>
          <p:cNvPr id="123" name="Shape 123"/>
          <p:cNvSpPr txBox="1"/>
          <p:nvPr/>
        </p:nvSpPr>
        <p:spPr>
          <a:xfrm>
            <a:off x="790025" y="1092175"/>
            <a:ext cx="4051500" cy="47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3000">
                <a:solidFill>
                  <a:srgbClr val="1155CC"/>
                </a:solidFill>
              </a:rPr>
              <a:t>Discovery</a:t>
            </a:r>
            <a:endParaRPr b="1" sz="3000">
              <a:solidFill>
                <a:srgbClr val="1155CC"/>
              </a:solidFill>
            </a:endParaRPr>
          </a:p>
        </p:txBody>
      </p:sp>
      <p:pic>
        <p:nvPicPr>
          <p:cNvPr id="124" name="Shape 124"/>
          <p:cNvPicPr preferRelativeResize="0"/>
          <p:nvPr/>
        </p:nvPicPr>
        <p:blipFill>
          <a:blip r:embed="rId4">
            <a:alphaModFix/>
          </a:blip>
          <a:stretch>
            <a:fillRect/>
          </a:stretch>
        </p:blipFill>
        <p:spPr>
          <a:xfrm>
            <a:off x="160450" y="3523950"/>
            <a:ext cx="11646274" cy="2556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title"/>
          </p:nvPr>
        </p:nvSpPr>
        <p:spPr>
          <a:xfrm>
            <a:off x="-84400" y="0"/>
            <a:ext cx="118506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	Other Resources</a:t>
            </a:r>
            <a:endParaRPr sz="4000"/>
          </a:p>
        </p:txBody>
      </p:sp>
      <p:sp>
        <p:nvSpPr>
          <p:cNvPr id="130" name="Shape 130"/>
          <p:cNvSpPr txBox="1"/>
          <p:nvPr/>
        </p:nvSpPr>
        <p:spPr>
          <a:xfrm>
            <a:off x="726725" y="1540350"/>
            <a:ext cx="10745400" cy="173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US" sz="1800">
                <a:solidFill>
                  <a:srgbClr val="595959"/>
                </a:solidFill>
              </a:rPr>
              <a:t>The practice of merging all developer working copies to a shared mainline several times a day. (helps prevent integration issues)</a:t>
            </a:r>
            <a:endParaRPr sz="2000">
              <a:solidFill>
                <a:srgbClr val="595959"/>
              </a:solidFill>
            </a:endParaRPr>
          </a:p>
          <a:p>
            <a:pPr indent="-342900" lvl="0" marL="457200" rtl="0">
              <a:lnSpc>
                <a:spcPct val="115000"/>
              </a:lnSpc>
              <a:spcBef>
                <a:spcPts val="0"/>
              </a:spcBef>
              <a:spcAft>
                <a:spcPts val="0"/>
              </a:spcAft>
              <a:buClr>
                <a:srgbClr val="595959"/>
              </a:buClr>
              <a:buSzPts val="1800"/>
              <a:buChar char="●"/>
            </a:pPr>
            <a:r>
              <a:rPr lang="en-US" sz="1800">
                <a:solidFill>
                  <a:srgbClr val="595959"/>
                </a:solidFill>
              </a:rPr>
              <a:t>Jenkins </a:t>
            </a:r>
            <a:endParaRPr sz="1800">
              <a:solidFill>
                <a:srgbClr val="595959"/>
              </a:solidFill>
            </a:endParaRPr>
          </a:p>
          <a:p>
            <a:pPr indent="-342900" lvl="0" marL="457200" rtl="0">
              <a:lnSpc>
                <a:spcPct val="115000"/>
              </a:lnSpc>
              <a:spcBef>
                <a:spcPts val="0"/>
              </a:spcBef>
              <a:spcAft>
                <a:spcPts val="0"/>
              </a:spcAft>
              <a:buClr>
                <a:srgbClr val="595959"/>
              </a:buClr>
              <a:buSzPts val="1800"/>
              <a:buChar char="●"/>
            </a:pPr>
            <a:r>
              <a:rPr lang="en-US" sz="1800">
                <a:solidFill>
                  <a:srgbClr val="595959"/>
                </a:solidFill>
              </a:rPr>
              <a:t>GitLab CI</a:t>
            </a:r>
            <a:endParaRPr sz="1800">
              <a:solidFill>
                <a:srgbClr val="595959"/>
              </a:solidFill>
            </a:endParaRPr>
          </a:p>
          <a:p>
            <a:pPr indent="0" lvl="0" marL="0" marR="0" rtl="0" algn="l">
              <a:lnSpc>
                <a:spcPct val="115000"/>
              </a:lnSpc>
              <a:spcBef>
                <a:spcPts val="1600"/>
              </a:spcBef>
              <a:spcAft>
                <a:spcPts val="1600"/>
              </a:spcAft>
              <a:buNone/>
            </a:pPr>
            <a:r>
              <a:t/>
            </a:r>
            <a:endParaRPr sz="1800">
              <a:solidFill>
                <a:srgbClr val="595959"/>
              </a:solidFill>
            </a:endParaRPr>
          </a:p>
        </p:txBody>
      </p:sp>
      <p:sp>
        <p:nvSpPr>
          <p:cNvPr id="131" name="Shape 131"/>
          <p:cNvSpPr txBox="1"/>
          <p:nvPr/>
        </p:nvSpPr>
        <p:spPr>
          <a:xfrm>
            <a:off x="768925" y="1067550"/>
            <a:ext cx="6103200" cy="47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600">
                <a:solidFill>
                  <a:srgbClr val="1155CC"/>
                </a:solidFill>
              </a:rPr>
              <a:t>Continuous Integration</a:t>
            </a:r>
            <a:endParaRPr b="1" sz="2600">
              <a:solidFill>
                <a:srgbClr val="1155CC"/>
              </a:solidFill>
            </a:endParaRPr>
          </a:p>
        </p:txBody>
      </p:sp>
      <p:sp>
        <p:nvSpPr>
          <p:cNvPr id="132" name="Shape 132"/>
          <p:cNvSpPr txBox="1"/>
          <p:nvPr/>
        </p:nvSpPr>
        <p:spPr>
          <a:xfrm>
            <a:off x="866350" y="2871425"/>
            <a:ext cx="8715000" cy="47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600">
                <a:solidFill>
                  <a:srgbClr val="1155CC"/>
                </a:solidFill>
              </a:rPr>
              <a:t>Integrated Development Environment (IDE)</a:t>
            </a:r>
            <a:endParaRPr b="1" sz="3000">
              <a:solidFill>
                <a:srgbClr val="1155CC"/>
              </a:solidFill>
            </a:endParaRPr>
          </a:p>
        </p:txBody>
      </p:sp>
      <p:sp>
        <p:nvSpPr>
          <p:cNvPr id="133" name="Shape 133"/>
          <p:cNvSpPr txBox="1"/>
          <p:nvPr/>
        </p:nvSpPr>
        <p:spPr>
          <a:xfrm>
            <a:off x="866350" y="3344225"/>
            <a:ext cx="10374900" cy="1735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rgbClr val="000000"/>
              </a:buClr>
              <a:buSzPts val="1100"/>
              <a:buFont typeface="Arial"/>
              <a:buNone/>
            </a:pPr>
            <a:r>
              <a:rPr lang="en-US" sz="1800">
                <a:solidFill>
                  <a:srgbClr val="595959"/>
                </a:solidFill>
              </a:rPr>
              <a:t>Software suite that consolidates the basic tools developers need to write and test software. (normally include text (‘code”) editor, compiler, debugger and GPI)</a:t>
            </a:r>
            <a:endParaRPr sz="1800">
              <a:solidFill>
                <a:srgbClr val="595959"/>
              </a:solidFill>
            </a:endParaRPr>
          </a:p>
          <a:p>
            <a:pPr indent="-355600" lvl="0" marL="457200" rtl="0">
              <a:lnSpc>
                <a:spcPct val="115000"/>
              </a:lnSpc>
              <a:spcBef>
                <a:spcPts val="0"/>
              </a:spcBef>
              <a:spcAft>
                <a:spcPts val="0"/>
              </a:spcAft>
              <a:buClr>
                <a:srgbClr val="595959"/>
              </a:buClr>
              <a:buSzPts val="2000"/>
              <a:buChar char="●"/>
            </a:pPr>
            <a:r>
              <a:rPr lang="en-US" sz="1800">
                <a:solidFill>
                  <a:srgbClr val="595959"/>
                </a:solidFill>
              </a:rPr>
              <a:t>Android Studio</a:t>
            </a:r>
            <a:endParaRPr sz="1800">
              <a:solidFill>
                <a:srgbClr val="595959"/>
              </a:solidFill>
            </a:endParaRPr>
          </a:p>
          <a:p>
            <a:pPr indent="-355600" lvl="0" marL="457200" rtl="0">
              <a:lnSpc>
                <a:spcPct val="115000"/>
              </a:lnSpc>
              <a:spcBef>
                <a:spcPts val="0"/>
              </a:spcBef>
              <a:spcAft>
                <a:spcPts val="0"/>
              </a:spcAft>
              <a:buClr>
                <a:srgbClr val="595959"/>
              </a:buClr>
              <a:buSzPts val="2000"/>
              <a:buChar char="●"/>
            </a:pPr>
            <a:r>
              <a:rPr lang="en-US" sz="1800">
                <a:solidFill>
                  <a:srgbClr val="595959"/>
                </a:solidFill>
              </a:rPr>
              <a:t>OpenDataKit</a:t>
            </a:r>
            <a:endParaRPr sz="1800">
              <a:solidFill>
                <a:srgbClr val="595959"/>
              </a:solidFill>
            </a:endParaRPr>
          </a:p>
          <a:p>
            <a:pPr indent="-355600" lvl="0" marL="457200" rtl="0">
              <a:lnSpc>
                <a:spcPct val="115000"/>
              </a:lnSpc>
              <a:spcBef>
                <a:spcPts val="0"/>
              </a:spcBef>
              <a:spcAft>
                <a:spcPts val="0"/>
              </a:spcAft>
              <a:buClr>
                <a:srgbClr val="595959"/>
              </a:buClr>
              <a:buSzPts val="2000"/>
              <a:buChar char="●"/>
            </a:pPr>
            <a:r>
              <a:rPr lang="en-US" sz="1800">
                <a:solidFill>
                  <a:srgbClr val="595959"/>
                </a:solidFill>
              </a:rPr>
              <a:t>OpenStack</a:t>
            </a:r>
            <a:endParaRPr sz="1800">
              <a:solidFill>
                <a:srgbClr val="595959"/>
              </a:solidFill>
            </a:endParaRPr>
          </a:p>
          <a:p>
            <a:pPr indent="-355600" lvl="0" marL="457200" rtl="0">
              <a:lnSpc>
                <a:spcPct val="115000"/>
              </a:lnSpc>
              <a:spcBef>
                <a:spcPts val="0"/>
              </a:spcBef>
              <a:spcAft>
                <a:spcPts val="0"/>
              </a:spcAft>
              <a:buClr>
                <a:srgbClr val="595959"/>
              </a:buClr>
              <a:buSzPts val="2000"/>
              <a:buChar char="●"/>
            </a:pPr>
            <a:r>
              <a:rPr lang="en-US" sz="1800">
                <a:solidFill>
                  <a:srgbClr val="595959"/>
                </a:solidFill>
              </a:rPr>
              <a:t>Linux</a:t>
            </a:r>
            <a:endParaRPr sz="1800">
              <a:solidFill>
                <a:srgbClr val="595959"/>
              </a:solidFill>
            </a:endParaRPr>
          </a:p>
          <a:p>
            <a:pPr indent="0" lvl="0" marL="0" rtl="0">
              <a:lnSpc>
                <a:spcPct val="115000"/>
              </a:lnSpc>
              <a:spcBef>
                <a:spcPts val="0"/>
              </a:spcBef>
              <a:spcAft>
                <a:spcPts val="0"/>
              </a:spcAft>
              <a:buNone/>
            </a:pPr>
            <a:r>
              <a:t/>
            </a:r>
            <a:endParaRPr sz="1800">
              <a:solidFill>
                <a:srgbClr val="595959"/>
              </a:solidFill>
            </a:endParaRPr>
          </a:p>
          <a:p>
            <a:pPr indent="0" lvl="0" marL="0" marR="0" rtl="0" algn="l">
              <a:lnSpc>
                <a:spcPct val="115000"/>
              </a:lnSpc>
              <a:spcBef>
                <a:spcPts val="1600"/>
              </a:spcBef>
              <a:spcAft>
                <a:spcPts val="1600"/>
              </a:spcAft>
              <a:buNone/>
            </a:pPr>
            <a:r>
              <a:t/>
            </a:r>
            <a:endParaRPr sz="1800">
              <a:solidFill>
                <a:srgbClr val="595959"/>
              </a:solidFill>
            </a:endParaRPr>
          </a:p>
        </p:txBody>
      </p:sp>
      <p:sp>
        <p:nvSpPr>
          <p:cNvPr id="134" name="Shape 134"/>
          <p:cNvSpPr txBox="1"/>
          <p:nvPr/>
        </p:nvSpPr>
        <p:spPr>
          <a:xfrm>
            <a:off x="911975" y="5409325"/>
            <a:ext cx="10374900" cy="1735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SzPts val="1100"/>
              <a:buNone/>
            </a:pPr>
            <a:r>
              <a:rPr lang="en-US" sz="1800">
                <a:solidFill>
                  <a:srgbClr val="595959"/>
                </a:solidFill>
              </a:rPr>
              <a:t>Software that keeps track of reported software bugs in software development projects.</a:t>
            </a:r>
            <a:endParaRPr sz="1800">
              <a:solidFill>
                <a:srgbClr val="595959"/>
              </a:solidFill>
            </a:endParaRPr>
          </a:p>
          <a:p>
            <a:pPr indent="-342900" lvl="0" marL="457200" rtl="0">
              <a:lnSpc>
                <a:spcPct val="115000"/>
              </a:lnSpc>
              <a:spcBef>
                <a:spcPts val="0"/>
              </a:spcBef>
              <a:spcAft>
                <a:spcPts val="0"/>
              </a:spcAft>
              <a:buClr>
                <a:srgbClr val="595959"/>
              </a:buClr>
              <a:buSzPts val="1800"/>
              <a:buChar char="●"/>
            </a:pPr>
            <a:r>
              <a:rPr lang="en-US" sz="1800">
                <a:solidFill>
                  <a:srgbClr val="595959"/>
                </a:solidFill>
              </a:rPr>
              <a:t>Mantis Bug Tracker</a:t>
            </a:r>
            <a:endParaRPr sz="1800">
              <a:solidFill>
                <a:srgbClr val="59595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38" name="Shape 138"/>
        <p:cNvGrpSpPr/>
        <p:nvPr/>
      </p:nvGrpSpPr>
      <p:grpSpPr>
        <a:xfrm>
          <a:off x="0" y="0"/>
          <a:ext cx="0" cy="0"/>
          <a:chOff x="0" y="0"/>
          <a:chExt cx="0" cy="0"/>
        </a:xfrm>
      </p:grpSpPr>
      <p:sp>
        <p:nvSpPr>
          <p:cNvPr id="139" name="Shape 139"/>
          <p:cNvSpPr txBox="1"/>
          <p:nvPr>
            <p:ph type="ctrTitle"/>
          </p:nvPr>
        </p:nvSpPr>
        <p:spPr>
          <a:xfrm>
            <a:off x="488629" y="1831682"/>
            <a:ext cx="68850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Estimating the Cost of R Packages </a:t>
            </a:r>
            <a:endParaRPr sz="3200"/>
          </a:p>
          <a:p>
            <a:pPr indent="0" lvl="0" marL="0" marR="0" rtl="0" algn="ctr">
              <a:lnSpc>
                <a:spcPct val="90000"/>
              </a:lnSpc>
              <a:spcBef>
                <a:spcPts val="0"/>
              </a:spcBef>
              <a:spcAft>
                <a:spcPts val="0"/>
              </a:spcAft>
              <a:buClr>
                <a:schemeClr val="dk2"/>
              </a:buClr>
              <a:buFont typeface="Raleway"/>
              <a:buNone/>
            </a:pPr>
            <a:br>
              <a:rPr b="1" i="0" lang="en-US" sz="3200" u="none" cap="none" strike="noStrike">
                <a:solidFill>
                  <a:schemeClr val="dk2"/>
                </a:solidFill>
                <a:latin typeface="Raleway"/>
                <a:ea typeface="Raleway"/>
                <a:cs typeface="Raleway"/>
                <a:sym typeface="Raleway"/>
              </a:rPr>
            </a:br>
            <a:endParaRPr b="1" i="0" sz="3200" u="none" cap="none" strike="noStrike">
              <a:solidFill>
                <a:schemeClr val="dk2"/>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Data Sources: Depsy.org</a:t>
            </a:r>
            <a:endParaRPr/>
          </a:p>
        </p:txBody>
      </p:sp>
      <p:sp>
        <p:nvSpPr>
          <p:cNvPr id="146" name="Shape 146"/>
          <p:cNvSpPr txBox="1"/>
          <p:nvPr>
            <p:ph idx="1" type="body"/>
          </p:nvPr>
        </p:nvSpPr>
        <p:spPr>
          <a:xfrm>
            <a:off x="732700" y="1097675"/>
            <a:ext cx="10951800" cy="4599000"/>
          </a:xfrm>
          <a:prstGeom prst="rect">
            <a:avLst/>
          </a:prstGeom>
        </p:spPr>
        <p:txBody>
          <a:bodyPr anchorCtr="0" anchor="t" bIns="91425" lIns="91425" spcFirstLastPara="1" rIns="91425" wrap="square" tIns="91425">
            <a:noAutofit/>
          </a:bodyPr>
          <a:lstStyle/>
          <a:p>
            <a:pPr indent="-406400" lvl="0" marL="457200" rtl="0">
              <a:spcBef>
                <a:spcPts val="1000"/>
              </a:spcBef>
              <a:spcAft>
                <a:spcPts val="0"/>
              </a:spcAft>
              <a:buClr>
                <a:srgbClr val="1155CC"/>
              </a:buClr>
              <a:buSzPts val="2800"/>
              <a:buChar char="•"/>
            </a:pPr>
            <a:r>
              <a:rPr b="1" lang="en-US">
                <a:solidFill>
                  <a:srgbClr val="1155CC"/>
                </a:solidFill>
              </a:rPr>
              <a:t>Depsy.org</a:t>
            </a:r>
            <a:endParaRPr>
              <a:solidFill>
                <a:srgbClr val="1155CC"/>
              </a:solidFill>
            </a:endParaRPr>
          </a:p>
          <a:p>
            <a:pPr indent="-381000" lvl="1" marL="914400" rtl="0">
              <a:spcBef>
                <a:spcPts val="0"/>
              </a:spcBef>
              <a:spcAft>
                <a:spcPts val="0"/>
              </a:spcAft>
              <a:buSzPts val="2400"/>
              <a:buChar char="•"/>
            </a:pPr>
            <a:r>
              <a:rPr lang="en-US" sz="2000"/>
              <a:t>9,810 R packages collected from Depsy (last update in Sept. 2015) with 24,000+ affiliated contributors</a:t>
            </a:r>
            <a:endParaRPr sz="2000"/>
          </a:p>
          <a:p>
            <a:pPr indent="-381000" lvl="1" marL="914400" rtl="0">
              <a:spcBef>
                <a:spcPts val="0"/>
              </a:spcBef>
              <a:spcAft>
                <a:spcPts val="0"/>
              </a:spcAft>
              <a:buSzPts val="2400"/>
              <a:buChar char="•"/>
            </a:pPr>
            <a:r>
              <a:rPr lang="en-US" sz="2000"/>
              <a:t>Descriptive metrics on packages: contributors, number of commits, number of downloads, number of citations, reuse/dependency</a:t>
            </a:r>
            <a:endParaRPr sz="2000"/>
          </a:p>
          <a:p>
            <a:pPr indent="-381000" lvl="1" marL="914400" rtl="0">
              <a:spcBef>
                <a:spcPts val="0"/>
              </a:spcBef>
              <a:spcAft>
                <a:spcPts val="0"/>
              </a:spcAft>
              <a:buSzPts val="2400"/>
              <a:buChar char="•"/>
            </a:pPr>
            <a:r>
              <a:rPr lang="en-US" sz="2000"/>
              <a:t>Metrics on developers: number of packages contributing to R &amp; Python (</a:t>
            </a:r>
            <a:r>
              <a:rPr lang="en-US" sz="2000">
                <a:solidFill>
                  <a:srgbClr val="0B5394"/>
                </a:solidFill>
              </a:rPr>
              <a:t>experience</a:t>
            </a:r>
            <a:r>
              <a:rPr lang="en-US" sz="2000"/>
              <a:t>), impact, and citations</a:t>
            </a:r>
            <a:endParaRPr/>
          </a:p>
          <a:p>
            <a:pPr indent="0" lvl="0" marL="0" rtl="0">
              <a:spcBef>
                <a:spcPts val="1000"/>
              </a:spcBef>
              <a:spcAft>
                <a:spcPts val="0"/>
              </a:spcAft>
              <a:buNone/>
            </a:pPr>
            <a:r>
              <a:t/>
            </a:r>
            <a:endParaRPr/>
          </a:p>
          <a:p>
            <a:pPr indent="0" lvl="0" marL="0" rtl="0">
              <a:spcBef>
                <a:spcPts val="1000"/>
              </a:spcBef>
              <a:spcAft>
                <a:spcPts val="0"/>
              </a:spcAft>
              <a:buNone/>
            </a:pPr>
            <a:r>
              <a:t/>
            </a:r>
            <a:endParaRPr sz="2400"/>
          </a:p>
          <a:p>
            <a:pPr indent="0" lvl="0" marL="0" rtl="0">
              <a:spcBef>
                <a:spcPts val="1000"/>
              </a:spcBef>
              <a:spcAft>
                <a:spcPts val="0"/>
              </a:spcAft>
              <a:buNone/>
            </a:pPr>
            <a:r>
              <a:t/>
            </a:r>
            <a:endParaRPr sz="2400"/>
          </a:p>
          <a:p>
            <a:pPr indent="0" lvl="0" marL="0" rtl="0">
              <a:spcBef>
                <a:spcPts val="1000"/>
              </a:spcBef>
              <a:spcAft>
                <a:spcPts val="0"/>
              </a:spcAft>
              <a:buNone/>
            </a:pPr>
            <a:r>
              <a:t/>
            </a:r>
            <a:endParaRPr/>
          </a:p>
          <a:p>
            <a:pPr indent="0" lvl="0" marL="0" rtl="0">
              <a:spcBef>
                <a:spcPts val="1000"/>
              </a:spcBef>
              <a:spcAft>
                <a:spcPts val="0"/>
              </a:spcAft>
              <a:buNone/>
            </a:pPr>
            <a:r>
              <a:t/>
            </a:r>
            <a:endParaRPr>
              <a:solidFill>
                <a:srgbClr val="FF0000"/>
              </a:solidFill>
            </a:endParaRPr>
          </a:p>
          <a:p>
            <a:pPr indent="0" lvl="0" marL="0" rtl="0">
              <a:spcBef>
                <a:spcPts val="1000"/>
              </a:spcBef>
              <a:spcAft>
                <a:spcPts val="0"/>
              </a:spcAft>
              <a:buNone/>
            </a:pPr>
            <a:r>
              <a:t/>
            </a:r>
            <a:endParaRPr/>
          </a:p>
          <a:p>
            <a:pPr indent="0" lvl="0" marL="0" marR="0" rtl="0" algn="l">
              <a:lnSpc>
                <a:spcPct val="90000"/>
              </a:lnSpc>
              <a:spcBef>
                <a:spcPts val="1000"/>
              </a:spcBef>
              <a:spcAft>
                <a:spcPts val="0"/>
              </a:spcAft>
              <a:buNone/>
            </a:pPr>
            <a:r>
              <a:t/>
            </a:r>
            <a:endParaRPr/>
          </a:p>
        </p:txBody>
      </p:sp>
      <p:pic>
        <p:nvPicPr>
          <p:cNvPr id="147" name="Shape 147"/>
          <p:cNvPicPr preferRelativeResize="0"/>
          <p:nvPr/>
        </p:nvPicPr>
        <p:blipFill>
          <a:blip r:embed="rId3">
            <a:alphaModFix/>
          </a:blip>
          <a:stretch>
            <a:fillRect/>
          </a:stretch>
        </p:blipFill>
        <p:spPr>
          <a:xfrm>
            <a:off x="1006750" y="4966250"/>
            <a:ext cx="10677747" cy="1155300"/>
          </a:xfrm>
          <a:prstGeom prst="rect">
            <a:avLst/>
          </a:prstGeom>
          <a:noFill/>
          <a:ln>
            <a:noFill/>
          </a:ln>
        </p:spPr>
      </p:pic>
      <p:pic>
        <p:nvPicPr>
          <p:cNvPr id="148" name="Shape 148"/>
          <p:cNvPicPr preferRelativeResize="0"/>
          <p:nvPr/>
        </p:nvPicPr>
        <p:blipFill>
          <a:blip r:embed="rId4">
            <a:alphaModFix/>
          </a:blip>
          <a:stretch>
            <a:fillRect/>
          </a:stretch>
        </p:blipFill>
        <p:spPr>
          <a:xfrm>
            <a:off x="1126225" y="3816844"/>
            <a:ext cx="10677750" cy="11294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Data Sources: Openhub</a:t>
            </a:r>
            <a:endParaRPr/>
          </a:p>
        </p:txBody>
      </p:sp>
      <p:sp>
        <p:nvSpPr>
          <p:cNvPr id="155" name="Shape 155"/>
          <p:cNvSpPr txBox="1"/>
          <p:nvPr>
            <p:ph idx="1" type="body"/>
          </p:nvPr>
        </p:nvSpPr>
        <p:spPr>
          <a:xfrm>
            <a:off x="838200" y="1210235"/>
            <a:ext cx="10515600" cy="4599000"/>
          </a:xfrm>
          <a:prstGeom prst="rect">
            <a:avLst/>
          </a:prstGeom>
        </p:spPr>
        <p:txBody>
          <a:bodyPr anchorCtr="0" anchor="t" bIns="91425" lIns="91425" spcFirstLastPara="1" rIns="91425" wrap="square" tIns="91425">
            <a:noAutofit/>
          </a:bodyPr>
          <a:lstStyle/>
          <a:p>
            <a:pPr indent="-406400" lvl="0" marL="457200" rtl="0">
              <a:spcBef>
                <a:spcPts val="1000"/>
              </a:spcBef>
              <a:spcAft>
                <a:spcPts val="0"/>
              </a:spcAft>
              <a:buClr>
                <a:srgbClr val="1155CC"/>
              </a:buClr>
              <a:buSzPts val="2800"/>
              <a:buChar char="•"/>
            </a:pPr>
            <a:r>
              <a:rPr b="1" lang="en-US">
                <a:solidFill>
                  <a:srgbClr val="1155CC"/>
                </a:solidFill>
              </a:rPr>
              <a:t>Openhub</a:t>
            </a:r>
            <a:endParaRPr b="1">
              <a:solidFill>
                <a:srgbClr val="1155CC"/>
              </a:solidFill>
            </a:endParaRPr>
          </a:p>
          <a:p>
            <a:pPr indent="-381000" lvl="1" marL="914400" rtl="0">
              <a:spcBef>
                <a:spcPts val="0"/>
              </a:spcBef>
              <a:spcAft>
                <a:spcPts val="0"/>
              </a:spcAft>
              <a:buSzPts val="2400"/>
              <a:buChar char="•"/>
            </a:pPr>
            <a:r>
              <a:rPr lang="en-US"/>
              <a:t>Scraped to obtain lines of code (LOC)</a:t>
            </a:r>
            <a:endParaRPr/>
          </a:p>
          <a:p>
            <a:pPr indent="-381000" lvl="1" marL="914400" rtl="0">
              <a:lnSpc>
                <a:spcPct val="115000"/>
              </a:lnSpc>
              <a:spcBef>
                <a:spcPts val="0"/>
              </a:spcBef>
              <a:spcAft>
                <a:spcPts val="0"/>
              </a:spcAft>
              <a:buSzPts val="2400"/>
              <a:buChar char="•"/>
            </a:pPr>
            <a:r>
              <a:rPr lang="en-US"/>
              <a:t>Dropped any packages from Depsy that was not on Openhub</a:t>
            </a:r>
            <a:endParaRPr/>
          </a:p>
          <a:p>
            <a:pPr indent="-381000" lvl="1" marL="914400" rtl="0">
              <a:lnSpc>
                <a:spcPct val="115000"/>
              </a:lnSpc>
              <a:spcBef>
                <a:spcPts val="0"/>
              </a:spcBef>
              <a:spcAft>
                <a:spcPts val="0"/>
              </a:spcAft>
              <a:buSzPts val="2400"/>
              <a:buChar char="•"/>
            </a:pPr>
            <a:r>
              <a:rPr lang="en-US"/>
              <a:t>Obtained LOC for 1,124 packages and 2,905 contributors </a:t>
            </a:r>
            <a:endParaRPr/>
          </a:p>
          <a:p>
            <a:pPr indent="-50800" lvl="0" marL="228600" rtl="0">
              <a:spcBef>
                <a:spcPts val="1000"/>
              </a:spcBef>
              <a:spcAft>
                <a:spcPts val="0"/>
              </a:spcAft>
              <a:buNone/>
            </a:pPr>
            <a:r>
              <a:t/>
            </a:r>
            <a:endParaRPr/>
          </a:p>
        </p:txBody>
      </p:sp>
      <p:pic>
        <p:nvPicPr>
          <p:cNvPr id="156" name="Shape 156"/>
          <p:cNvPicPr preferRelativeResize="0"/>
          <p:nvPr/>
        </p:nvPicPr>
        <p:blipFill>
          <a:blip r:embed="rId3">
            <a:alphaModFix/>
          </a:blip>
          <a:stretch>
            <a:fillRect/>
          </a:stretch>
        </p:blipFill>
        <p:spPr>
          <a:xfrm>
            <a:off x="847100" y="3601429"/>
            <a:ext cx="10515599" cy="9264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Data Sources: BLS</a:t>
            </a:r>
            <a:endParaRPr/>
          </a:p>
        </p:txBody>
      </p:sp>
      <p:sp>
        <p:nvSpPr>
          <p:cNvPr id="163" name="Shape 163"/>
          <p:cNvSpPr txBox="1"/>
          <p:nvPr>
            <p:ph idx="1" type="body"/>
          </p:nvPr>
        </p:nvSpPr>
        <p:spPr>
          <a:xfrm>
            <a:off x="838200" y="1210225"/>
            <a:ext cx="10802700" cy="4599000"/>
          </a:xfrm>
          <a:prstGeom prst="rect">
            <a:avLst/>
          </a:prstGeom>
        </p:spPr>
        <p:txBody>
          <a:bodyPr anchorCtr="0" anchor="t" bIns="91425" lIns="91425" spcFirstLastPara="1" rIns="91425" wrap="square" tIns="91425">
            <a:noAutofit/>
          </a:bodyPr>
          <a:lstStyle/>
          <a:p>
            <a:pPr indent="0" lvl="0" marL="0" rtl="0">
              <a:lnSpc>
                <a:spcPct val="115000"/>
              </a:lnSpc>
              <a:spcBef>
                <a:spcPts val="1000"/>
              </a:spcBef>
              <a:spcAft>
                <a:spcPts val="0"/>
              </a:spcAft>
              <a:buNone/>
            </a:pPr>
            <a:r>
              <a:rPr b="1" lang="en-US" sz="2400">
                <a:solidFill>
                  <a:srgbClr val="1155CC"/>
                </a:solidFill>
              </a:rPr>
              <a:t>Occupation Employment Survey from the Bureau of Labor Statistics </a:t>
            </a:r>
            <a:endParaRPr b="1" sz="2400">
              <a:solidFill>
                <a:srgbClr val="1155CC"/>
              </a:solidFill>
            </a:endParaRPr>
          </a:p>
          <a:p>
            <a:pPr indent="-381000" lvl="0" marL="457200" rtl="0">
              <a:lnSpc>
                <a:spcPct val="115000"/>
              </a:lnSpc>
              <a:spcBef>
                <a:spcPts val="1000"/>
              </a:spcBef>
              <a:spcAft>
                <a:spcPts val="0"/>
              </a:spcAft>
              <a:buSzPts val="2400"/>
              <a:buChar char="•"/>
            </a:pPr>
            <a:r>
              <a:rPr lang="en-US" sz="2400"/>
              <a:t>Used wages </a:t>
            </a:r>
            <a:r>
              <a:rPr lang="en-US" sz="2400"/>
              <a:t>from 2016</a:t>
            </a:r>
            <a:endParaRPr sz="2400"/>
          </a:p>
          <a:p>
            <a:pPr indent="-381000" lvl="0" marL="457200" rtl="0">
              <a:lnSpc>
                <a:spcPct val="115000"/>
              </a:lnSpc>
              <a:spcBef>
                <a:spcPts val="0"/>
              </a:spcBef>
              <a:spcAft>
                <a:spcPts val="0"/>
              </a:spcAft>
              <a:buSzPts val="2400"/>
              <a:buChar char="•"/>
            </a:pPr>
            <a:r>
              <a:rPr lang="en-US" sz="2400"/>
              <a:t>Occupations: computer programmers, software developers (application, system software, web developers)</a:t>
            </a:r>
            <a:endParaRPr sz="2400"/>
          </a:p>
          <a:p>
            <a:pPr indent="-381000" lvl="0" marL="457200" rtl="0">
              <a:lnSpc>
                <a:spcPct val="115000"/>
              </a:lnSpc>
              <a:spcBef>
                <a:spcPts val="0"/>
              </a:spcBef>
              <a:spcAft>
                <a:spcPts val="0"/>
              </a:spcAft>
              <a:buSzPts val="2400"/>
              <a:buChar char="•"/>
            </a:pPr>
            <a:r>
              <a:rPr lang="en-US" sz="2400"/>
              <a:t>Took averages from each bin to assign annual wages to three groups based on experience (computed from Depsy):</a:t>
            </a:r>
            <a:endParaRPr sz="2400"/>
          </a:p>
          <a:p>
            <a:pPr indent="-381000" lvl="1" marL="914400" rtl="0">
              <a:lnSpc>
                <a:spcPct val="115000"/>
              </a:lnSpc>
              <a:spcBef>
                <a:spcPts val="0"/>
              </a:spcBef>
              <a:spcAft>
                <a:spcPts val="0"/>
              </a:spcAft>
              <a:buSzPts val="2400"/>
              <a:buChar char="•"/>
            </a:pPr>
            <a:r>
              <a:rPr lang="en-US"/>
              <a:t>Low ($88,277) </a:t>
            </a:r>
            <a:endParaRPr/>
          </a:p>
          <a:p>
            <a:pPr indent="-381000" lvl="1" marL="914400" rtl="0">
              <a:lnSpc>
                <a:spcPct val="115000"/>
              </a:lnSpc>
              <a:spcBef>
                <a:spcPts val="0"/>
              </a:spcBef>
              <a:spcAft>
                <a:spcPts val="0"/>
              </a:spcAft>
              <a:buSzPts val="2400"/>
              <a:buChar char="•"/>
            </a:pPr>
            <a:r>
              <a:rPr lang="en-US"/>
              <a:t>Medium ($114,000) </a:t>
            </a:r>
            <a:endParaRPr/>
          </a:p>
          <a:p>
            <a:pPr indent="-381000" lvl="1" marL="914400" rtl="0">
              <a:lnSpc>
                <a:spcPct val="115000"/>
              </a:lnSpc>
              <a:spcBef>
                <a:spcPts val="0"/>
              </a:spcBef>
              <a:spcAft>
                <a:spcPts val="0"/>
              </a:spcAft>
              <a:buSzPts val="2400"/>
              <a:buChar char="•"/>
            </a:pPr>
            <a:r>
              <a:rPr lang="en-US"/>
              <a:t>High ($142,680)</a:t>
            </a:r>
            <a:endParaRPr/>
          </a:p>
          <a:p>
            <a:pPr indent="0" lvl="0" marL="0" rtl="0">
              <a:lnSpc>
                <a:spcPct val="115000"/>
              </a:lnSpc>
              <a:spcBef>
                <a:spcPts val="1000"/>
              </a:spcBef>
              <a:spcAft>
                <a:spcPts val="0"/>
              </a:spcAft>
              <a:buNone/>
            </a:pPr>
            <a:r>
              <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a:t>Cost Estimation</a:t>
            </a:r>
            <a:endParaRPr/>
          </a:p>
        </p:txBody>
      </p:sp>
      <p:sp>
        <p:nvSpPr>
          <p:cNvPr id="170" name="Shape 170"/>
          <p:cNvSpPr txBox="1"/>
          <p:nvPr/>
        </p:nvSpPr>
        <p:spPr>
          <a:xfrm>
            <a:off x="514550" y="1103100"/>
            <a:ext cx="9466500" cy="4095600"/>
          </a:xfrm>
          <a:prstGeom prst="rect">
            <a:avLst/>
          </a:prstGeom>
          <a:noFill/>
          <a:ln>
            <a:noFill/>
          </a:ln>
        </p:spPr>
        <p:txBody>
          <a:bodyPr anchorCtr="0" anchor="t" bIns="91425" lIns="91425" spcFirstLastPara="1" rIns="91425" wrap="square" tIns="91425">
            <a:noAutofit/>
          </a:bodyPr>
          <a:lstStyle/>
          <a:p>
            <a:pPr indent="-381000" lvl="0" marL="457200" rtl="0">
              <a:lnSpc>
                <a:spcPct val="115000"/>
              </a:lnSpc>
              <a:spcBef>
                <a:spcPts val="1000"/>
              </a:spcBef>
              <a:spcAft>
                <a:spcPts val="0"/>
              </a:spcAft>
              <a:buClr>
                <a:schemeClr val="dk2"/>
              </a:buClr>
              <a:buSzPts val="2400"/>
              <a:buChar char="•"/>
            </a:pPr>
            <a:r>
              <a:rPr lang="en-US" sz="2400">
                <a:solidFill>
                  <a:schemeClr val="dk2"/>
                </a:solidFill>
                <a:latin typeface="Trebuchet MS"/>
                <a:ea typeface="Trebuchet MS"/>
                <a:cs typeface="Trebuchet MS"/>
                <a:sym typeface="Trebuchet MS"/>
              </a:rPr>
              <a:t>The package cost was calculated as follows:</a:t>
            </a:r>
            <a:endParaRPr sz="2400">
              <a:solidFill>
                <a:schemeClr val="dk2"/>
              </a:solidFill>
              <a:latin typeface="Trebuchet MS"/>
              <a:ea typeface="Trebuchet MS"/>
              <a:cs typeface="Trebuchet MS"/>
              <a:sym typeface="Trebuchet MS"/>
            </a:endParaRPr>
          </a:p>
          <a:p>
            <a:pPr indent="-381000" lvl="1" marL="914400" rtl="0">
              <a:lnSpc>
                <a:spcPct val="115000"/>
              </a:lnSpc>
              <a:spcBef>
                <a:spcPts val="0"/>
              </a:spcBef>
              <a:spcAft>
                <a:spcPts val="0"/>
              </a:spcAft>
              <a:buClr>
                <a:schemeClr val="dk2"/>
              </a:buClr>
              <a:buSzPts val="2400"/>
              <a:buFont typeface="Trebuchet MS"/>
              <a:buChar char="•"/>
            </a:pPr>
            <a:r>
              <a:rPr lang="en-US" sz="2400">
                <a:solidFill>
                  <a:schemeClr val="dk2"/>
                </a:solidFill>
                <a:latin typeface="Trebuchet MS"/>
                <a:ea typeface="Trebuchet MS"/>
                <a:cs typeface="Trebuchet MS"/>
                <a:sym typeface="Trebuchet MS"/>
              </a:rPr>
              <a:t>From the basic COCOMO estimation formula: </a:t>
            </a:r>
            <a:endParaRPr sz="2400">
              <a:solidFill>
                <a:schemeClr val="dk2"/>
              </a:solidFill>
              <a:latin typeface="Trebuchet MS"/>
              <a:ea typeface="Trebuchet MS"/>
              <a:cs typeface="Trebuchet MS"/>
              <a:sym typeface="Trebuchet MS"/>
            </a:endParaRPr>
          </a:p>
          <a:p>
            <a:pPr indent="0" lvl="0" marL="457200" rtl="0">
              <a:lnSpc>
                <a:spcPct val="115000"/>
              </a:lnSpc>
              <a:spcBef>
                <a:spcPts val="1000"/>
              </a:spcBef>
              <a:spcAft>
                <a:spcPts val="0"/>
              </a:spcAft>
              <a:buNone/>
            </a:pPr>
            <a:r>
              <a:rPr lang="en-US" sz="2400">
                <a:solidFill>
                  <a:schemeClr val="dk2"/>
                </a:solidFill>
                <a:latin typeface="Trebuchet MS"/>
                <a:ea typeface="Trebuchet MS"/>
                <a:cs typeface="Trebuchet MS"/>
                <a:sym typeface="Trebuchet MS"/>
              </a:rPr>
              <a:t>     Effort = person_months = 2.4 * KLOC ^1.05</a:t>
            </a:r>
            <a:endParaRPr sz="2400">
              <a:solidFill>
                <a:schemeClr val="dk2"/>
              </a:solidFill>
              <a:latin typeface="Trebuchet MS"/>
              <a:ea typeface="Trebuchet MS"/>
              <a:cs typeface="Trebuchet MS"/>
              <a:sym typeface="Trebuchet MS"/>
            </a:endParaRPr>
          </a:p>
          <a:p>
            <a:pPr indent="0" lvl="0" marL="0" rtl="0">
              <a:lnSpc>
                <a:spcPct val="115000"/>
              </a:lnSpc>
              <a:spcBef>
                <a:spcPts val="1000"/>
              </a:spcBef>
              <a:spcAft>
                <a:spcPts val="0"/>
              </a:spcAft>
              <a:buNone/>
            </a:pPr>
            <a:r>
              <a:rPr lang="en-US" sz="2400">
                <a:solidFill>
                  <a:schemeClr val="dk2"/>
                </a:solidFill>
                <a:latin typeface="Trebuchet MS"/>
                <a:ea typeface="Trebuchet MS"/>
                <a:cs typeface="Trebuchet MS"/>
                <a:sym typeface="Trebuchet MS"/>
              </a:rPr>
              <a:t>          </a:t>
            </a:r>
            <a:r>
              <a:rPr i="1" lang="en-US" sz="2400">
                <a:solidFill>
                  <a:schemeClr val="dk2"/>
                </a:solidFill>
                <a:latin typeface="Trebuchet MS"/>
                <a:ea typeface="Trebuchet MS"/>
                <a:cs typeface="Trebuchet MS"/>
                <a:sym typeface="Trebuchet MS"/>
              </a:rPr>
              <a:t>Package cost</a:t>
            </a:r>
            <a:r>
              <a:rPr lang="en-US" sz="2400">
                <a:solidFill>
                  <a:schemeClr val="dk2"/>
                </a:solidFill>
                <a:latin typeface="Trebuchet MS"/>
                <a:ea typeface="Trebuchet MS"/>
                <a:cs typeface="Trebuchet MS"/>
                <a:sym typeface="Trebuchet MS"/>
              </a:rPr>
              <a:t> = sum(total_person_year * wage_year)</a:t>
            </a:r>
            <a:endParaRPr sz="2400">
              <a:solidFill>
                <a:schemeClr val="dk2"/>
              </a:solidFill>
              <a:latin typeface="Trebuchet MS"/>
              <a:ea typeface="Trebuchet MS"/>
              <a:cs typeface="Trebuchet MS"/>
              <a:sym typeface="Trebuchet MS"/>
            </a:endParaRPr>
          </a:p>
          <a:p>
            <a:pPr indent="0" lvl="0" marL="0" rtl="0">
              <a:spcBef>
                <a:spcPts val="0"/>
              </a:spcBef>
              <a:spcAft>
                <a:spcPts val="0"/>
              </a:spcAft>
              <a:buNone/>
            </a:pPr>
            <a:r>
              <a:t/>
            </a:r>
            <a:endParaRPr/>
          </a:p>
        </p:txBody>
      </p:sp>
      <p:pic>
        <p:nvPicPr>
          <p:cNvPr id="171" name="Shape 171"/>
          <p:cNvPicPr preferRelativeResize="0"/>
          <p:nvPr/>
        </p:nvPicPr>
        <p:blipFill>
          <a:blip r:embed="rId3">
            <a:alphaModFix/>
          </a:blip>
          <a:stretch>
            <a:fillRect/>
          </a:stretch>
        </p:blipFill>
        <p:spPr>
          <a:xfrm>
            <a:off x="479387" y="3644525"/>
            <a:ext cx="11251026" cy="1680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p:nvPr/>
        </p:nvSpPr>
        <p:spPr>
          <a:xfrm>
            <a:off x="6131688" y="3143675"/>
            <a:ext cx="5199900" cy="2911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8" name="Shape 178"/>
          <p:cNvSpPr/>
          <p:nvPr/>
        </p:nvSpPr>
        <p:spPr>
          <a:xfrm>
            <a:off x="6548500" y="1181675"/>
            <a:ext cx="4055700" cy="1962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9" name="Shape 179"/>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a:t>Cost Estimation</a:t>
            </a:r>
            <a:endParaRPr/>
          </a:p>
        </p:txBody>
      </p:sp>
      <p:graphicFrame>
        <p:nvGraphicFramePr>
          <p:cNvPr id="180" name="Shape 180"/>
          <p:cNvGraphicFramePr/>
          <p:nvPr/>
        </p:nvGraphicFramePr>
        <p:xfrm>
          <a:off x="6249125" y="3123025"/>
          <a:ext cx="3000000" cy="3000000"/>
        </p:xfrm>
        <a:graphic>
          <a:graphicData uri="http://schemas.openxmlformats.org/drawingml/2006/table">
            <a:tbl>
              <a:tblPr>
                <a:noFill/>
                <a:tableStyleId>{A8D5D4F7-7F2F-49D9-ADBD-29AE2FFE1535}</a:tableStyleId>
              </a:tblPr>
              <a:tblGrid>
                <a:gridCol w="1214150"/>
                <a:gridCol w="1214150"/>
                <a:gridCol w="1406650"/>
                <a:gridCol w="1288150"/>
              </a:tblGrid>
              <a:tr h="834300">
                <a:tc>
                  <a:txBody>
                    <a:bodyPr>
                      <a:noAutofit/>
                    </a:bodyPr>
                    <a:lstStyle/>
                    <a:p>
                      <a:pPr indent="0" lvl="0" marL="0" rtl="0">
                        <a:spcBef>
                          <a:spcPts val="0"/>
                        </a:spcBef>
                        <a:spcAft>
                          <a:spcPts val="0"/>
                        </a:spcAft>
                        <a:buNone/>
                      </a:pPr>
                      <a:r>
                        <a:rPr b="1" lang="en-US"/>
                        <a:t>Package Name</a:t>
                      </a:r>
                      <a:endParaRPr b="1"/>
                    </a:p>
                  </a:txBody>
                  <a:tcPr marT="91425" marB="91425" marR="91425" marL="91425"/>
                </a:tc>
                <a:tc>
                  <a:txBody>
                    <a:bodyPr>
                      <a:noAutofit/>
                    </a:bodyPr>
                    <a:lstStyle/>
                    <a:p>
                      <a:pPr indent="0" lvl="0" marL="0" rtl="0" algn="r">
                        <a:spcBef>
                          <a:spcPts val="0"/>
                        </a:spcBef>
                        <a:spcAft>
                          <a:spcPts val="0"/>
                        </a:spcAft>
                        <a:buNone/>
                      </a:pPr>
                      <a:r>
                        <a:rPr b="1" lang="en-US"/>
                        <a:t>Lines (Thou)</a:t>
                      </a:r>
                      <a:endParaRPr b="1"/>
                    </a:p>
                  </a:txBody>
                  <a:tcPr marT="91425" marB="91425" marR="91425" marL="91425"/>
                </a:tc>
                <a:tc>
                  <a:txBody>
                    <a:bodyPr>
                      <a:noAutofit/>
                    </a:bodyPr>
                    <a:lstStyle/>
                    <a:p>
                      <a:pPr indent="0" lvl="0" marL="0" rtl="0" algn="r">
                        <a:spcBef>
                          <a:spcPts val="0"/>
                        </a:spcBef>
                        <a:spcAft>
                          <a:spcPts val="0"/>
                        </a:spcAft>
                        <a:buNone/>
                      </a:pPr>
                      <a:r>
                        <a:rPr b="1" lang="en-US"/>
                        <a:t>Package Cost (Mil)</a:t>
                      </a:r>
                      <a:endParaRPr b="1"/>
                    </a:p>
                  </a:txBody>
                  <a:tcPr marT="91425" marB="91425" marR="91425" marL="91425"/>
                </a:tc>
                <a:tc>
                  <a:txBody>
                    <a:bodyPr>
                      <a:noAutofit/>
                    </a:bodyPr>
                    <a:lstStyle/>
                    <a:p>
                      <a:pPr indent="0" lvl="0" marL="0" rtl="0">
                        <a:spcBef>
                          <a:spcPts val="0"/>
                        </a:spcBef>
                        <a:spcAft>
                          <a:spcPts val="0"/>
                        </a:spcAft>
                        <a:buNone/>
                      </a:pPr>
                      <a:r>
                        <a:rPr b="1" lang="en-US"/>
                        <a:t>Main Contributors</a:t>
                      </a:r>
                      <a:endParaRPr b="1"/>
                    </a:p>
                  </a:txBody>
                  <a:tcPr marT="91425" marB="91425" marR="91425" marL="91425"/>
                </a:tc>
              </a:tr>
              <a:tr h="442600">
                <a:tc>
                  <a:txBody>
                    <a:bodyPr>
                      <a:noAutofit/>
                    </a:bodyPr>
                    <a:lstStyle/>
                    <a:p>
                      <a:pPr indent="0" lvl="0" marL="0" rtl="0">
                        <a:spcBef>
                          <a:spcPts val="0"/>
                        </a:spcBef>
                        <a:spcAft>
                          <a:spcPts val="0"/>
                        </a:spcAft>
                        <a:buNone/>
                      </a:pPr>
                      <a:r>
                        <a:rPr lang="en-US"/>
                        <a:t>pear</a:t>
                      </a:r>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a:t>10,005</a:t>
                      </a:r>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a:t>$</a:t>
                      </a:r>
                      <a:r>
                        <a:rPr lang="en-US"/>
                        <a:t>320.7</a:t>
                      </a:r>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a:t>2</a:t>
                      </a:r>
                      <a:endParaRPr/>
                    </a:p>
                  </a:txBody>
                  <a:tcPr marT="91425" marB="91425" marR="91425" marL="91425"/>
                </a:tc>
              </a:tr>
              <a:tr h="442600">
                <a:tc>
                  <a:txBody>
                    <a:bodyPr>
                      <a:noAutofit/>
                    </a:bodyPr>
                    <a:lstStyle/>
                    <a:p>
                      <a:pPr indent="0" lvl="0" marL="0" rtl="0">
                        <a:spcBef>
                          <a:spcPts val="0"/>
                        </a:spcBef>
                        <a:spcAft>
                          <a:spcPts val="0"/>
                        </a:spcAft>
                        <a:buNone/>
                      </a:pPr>
                      <a:r>
                        <a:rPr lang="en-US"/>
                        <a:t>EMP</a:t>
                      </a:r>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a:t>11,242</a:t>
                      </a:r>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a:t>$</a:t>
                      </a:r>
                      <a:r>
                        <a:rPr lang="en-US"/>
                        <a:t>316.3</a:t>
                      </a:r>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a:t>3</a:t>
                      </a:r>
                      <a:endParaRPr/>
                    </a:p>
                  </a:txBody>
                  <a:tcPr marT="91425" marB="91425" marR="91425" marL="91425"/>
                </a:tc>
              </a:tr>
              <a:tr h="442600">
                <a:tc>
                  <a:txBody>
                    <a:bodyPr>
                      <a:noAutofit/>
                    </a:bodyPr>
                    <a:lstStyle/>
                    <a:p>
                      <a:pPr indent="0" lvl="0" marL="0" rtl="0">
                        <a:spcBef>
                          <a:spcPts val="0"/>
                        </a:spcBef>
                        <a:spcAft>
                          <a:spcPts val="0"/>
                        </a:spcAft>
                        <a:buNone/>
                      </a:pPr>
                      <a:r>
                        <a:rPr lang="en-US"/>
                        <a:t>MESS</a:t>
                      </a:r>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a:t>4,373</a:t>
                      </a:r>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a:t>$</a:t>
                      </a:r>
                      <a:r>
                        <a:rPr lang="en-US"/>
                        <a:t>151.7</a:t>
                      </a:r>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a:t>1</a:t>
                      </a:r>
                      <a:endParaRPr/>
                    </a:p>
                  </a:txBody>
                  <a:tcPr marT="91425" marB="91425" marR="91425" marL="91425"/>
                </a:tc>
              </a:tr>
              <a:tr h="442600">
                <a:tc>
                  <a:txBody>
                    <a:bodyPr>
                      <a:noAutofit/>
                    </a:bodyPr>
                    <a:lstStyle/>
                    <a:p>
                      <a:pPr indent="0" lvl="0" marL="0" rtl="0">
                        <a:spcBef>
                          <a:spcPts val="0"/>
                        </a:spcBef>
                        <a:spcAft>
                          <a:spcPts val="0"/>
                        </a:spcAft>
                        <a:buNone/>
                      </a:pPr>
                      <a:r>
                        <a:rPr lang="en-US"/>
                        <a:t>MAd</a:t>
                      </a:r>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a:t>2,998</a:t>
                      </a:r>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a:t>$</a:t>
                      </a:r>
                      <a:r>
                        <a:rPr lang="en-US"/>
                        <a:t>78.9</a:t>
                      </a:r>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a:t>2</a:t>
                      </a:r>
                      <a:endParaRPr/>
                    </a:p>
                  </a:txBody>
                  <a:tcPr marT="91425" marB="91425" marR="91425" marL="91425"/>
                </a:tc>
              </a:tr>
              <a:tr h="442600">
                <a:tc>
                  <a:txBody>
                    <a:bodyPr>
                      <a:noAutofit/>
                    </a:bodyPr>
                    <a:lstStyle/>
                    <a:p>
                      <a:pPr indent="0" lvl="0" marL="0" rtl="0">
                        <a:spcBef>
                          <a:spcPts val="0"/>
                        </a:spcBef>
                        <a:spcAft>
                          <a:spcPts val="0"/>
                        </a:spcAft>
                        <a:buNone/>
                      </a:pPr>
                      <a:r>
                        <a:rPr lang="en-US"/>
                        <a:t>fractal</a:t>
                      </a:r>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a:t>2,654</a:t>
                      </a:r>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a:t>$</a:t>
                      </a:r>
                      <a:r>
                        <a:rPr lang="en-US"/>
                        <a:t>69.4</a:t>
                      </a:r>
                      <a:endParaRPr/>
                    </a:p>
                  </a:txBody>
                  <a:tcPr marT="91425" marB="91425" marR="91425" marL="91425"/>
                </a:tc>
                <a:tc>
                  <a:txBody>
                    <a:bodyPr>
                      <a:noAutofit/>
                    </a:bodyPr>
                    <a:lstStyle/>
                    <a:p>
                      <a:pPr indent="0" lvl="0" marL="0" rtl="0" algn="r">
                        <a:lnSpc>
                          <a:spcPct val="115000"/>
                        </a:lnSpc>
                        <a:spcBef>
                          <a:spcPts val="0"/>
                        </a:spcBef>
                        <a:spcAft>
                          <a:spcPts val="0"/>
                        </a:spcAft>
                        <a:buNone/>
                      </a:pPr>
                      <a:r>
                        <a:rPr lang="en-US"/>
                        <a:t>2</a:t>
                      </a:r>
                      <a:endParaRPr/>
                    </a:p>
                  </a:txBody>
                  <a:tcPr marT="91425" marB="91425" marR="91425" marL="91425"/>
                </a:tc>
              </a:tr>
            </a:tbl>
          </a:graphicData>
        </a:graphic>
      </p:graphicFrame>
      <p:pic>
        <p:nvPicPr>
          <p:cNvPr id="181" name="Shape 181"/>
          <p:cNvPicPr preferRelativeResize="0"/>
          <p:nvPr/>
        </p:nvPicPr>
        <p:blipFill>
          <a:blip r:embed="rId3">
            <a:alphaModFix/>
          </a:blip>
          <a:stretch>
            <a:fillRect/>
          </a:stretch>
        </p:blipFill>
        <p:spPr>
          <a:xfrm>
            <a:off x="732125" y="1095350"/>
            <a:ext cx="4404081" cy="4143625"/>
          </a:xfrm>
          <a:prstGeom prst="rect">
            <a:avLst/>
          </a:prstGeom>
          <a:noFill/>
          <a:ln>
            <a:noFill/>
          </a:ln>
        </p:spPr>
      </p:pic>
      <p:sp>
        <p:nvSpPr>
          <p:cNvPr id="182" name="Shape 182"/>
          <p:cNvSpPr txBox="1"/>
          <p:nvPr>
            <p:ph idx="1" type="body"/>
          </p:nvPr>
        </p:nvSpPr>
        <p:spPr>
          <a:xfrm>
            <a:off x="500025" y="5238975"/>
            <a:ext cx="5999400" cy="1441500"/>
          </a:xfrm>
          <a:prstGeom prst="rect">
            <a:avLst/>
          </a:prstGeom>
        </p:spPr>
        <p:txBody>
          <a:bodyPr anchorCtr="0" anchor="t" bIns="91425" lIns="91425" spcFirstLastPara="1" rIns="91425" wrap="square" tIns="91425">
            <a:noAutofit/>
          </a:bodyPr>
          <a:lstStyle/>
          <a:p>
            <a:pPr indent="-355600" lvl="0" marL="457200" rtl="0">
              <a:spcBef>
                <a:spcPts val="1000"/>
              </a:spcBef>
              <a:spcAft>
                <a:spcPts val="0"/>
              </a:spcAft>
              <a:buSzPts val="2000"/>
              <a:buChar char="•"/>
            </a:pPr>
            <a:r>
              <a:rPr lang="en-US" sz="2000"/>
              <a:t>For the most part, the log of the package’s cost follow a bell-shaped distribution.</a:t>
            </a:r>
            <a:endParaRPr sz="2000"/>
          </a:p>
          <a:p>
            <a:pPr indent="0" lvl="0" marL="0" rtl="0">
              <a:spcBef>
                <a:spcPts val="1000"/>
              </a:spcBef>
              <a:spcAft>
                <a:spcPts val="0"/>
              </a:spcAft>
              <a:buNone/>
            </a:pPr>
            <a:r>
              <a:t/>
            </a:r>
            <a:endParaRPr sz="2000"/>
          </a:p>
        </p:txBody>
      </p:sp>
      <p:graphicFrame>
        <p:nvGraphicFramePr>
          <p:cNvPr id="183" name="Shape 183"/>
          <p:cNvGraphicFramePr/>
          <p:nvPr/>
        </p:nvGraphicFramePr>
        <p:xfrm>
          <a:off x="6703800" y="1161013"/>
          <a:ext cx="3000000" cy="3000000"/>
        </p:xfrm>
        <a:graphic>
          <a:graphicData uri="http://schemas.openxmlformats.org/drawingml/2006/table">
            <a:tbl>
              <a:tblPr>
                <a:noFill/>
                <a:tableStyleId>{A8D5D4F7-7F2F-49D9-ADBD-29AE2FFE1535}</a:tableStyleId>
              </a:tblPr>
              <a:tblGrid>
                <a:gridCol w="1263500"/>
                <a:gridCol w="1216700"/>
                <a:gridCol w="1575475"/>
              </a:tblGrid>
              <a:tr h="209550">
                <a:tc>
                  <a:txBody>
                    <a:bodyPr>
                      <a:noAutofit/>
                    </a:bodyPr>
                    <a:lstStyle/>
                    <a:p>
                      <a:pPr indent="0" lvl="0" marL="0" rtl="0">
                        <a:spcBef>
                          <a:spcPts val="0"/>
                        </a:spcBef>
                        <a:spcAft>
                          <a:spcPts val="0"/>
                        </a:spcAft>
                        <a:buNone/>
                      </a:pPr>
                      <a:r>
                        <a:rPr b="1" lang="en-US"/>
                        <a:t>Statistic</a:t>
                      </a:r>
                      <a:endParaRPr b="1"/>
                    </a:p>
                  </a:txBody>
                  <a:tcPr marT="91425" marB="91425" marR="91425" marL="91425"/>
                </a:tc>
                <a:tc>
                  <a:txBody>
                    <a:bodyPr>
                      <a:noAutofit/>
                    </a:bodyPr>
                    <a:lstStyle/>
                    <a:p>
                      <a:pPr indent="0" lvl="0" marL="0" rtl="0">
                        <a:spcBef>
                          <a:spcPts val="0"/>
                        </a:spcBef>
                        <a:spcAft>
                          <a:spcPts val="0"/>
                        </a:spcAft>
                        <a:buNone/>
                      </a:pPr>
                      <a:r>
                        <a:rPr b="1" lang="en-US"/>
                        <a:t>Package</a:t>
                      </a:r>
                      <a:endParaRPr b="1"/>
                    </a:p>
                  </a:txBody>
                  <a:tcPr marT="91425" marB="91425" marR="91425" marL="91425"/>
                </a:tc>
                <a:tc>
                  <a:txBody>
                    <a:bodyPr>
                      <a:noAutofit/>
                    </a:bodyPr>
                    <a:lstStyle/>
                    <a:p>
                      <a:pPr indent="0" lvl="0" marL="0" rtl="0">
                        <a:spcBef>
                          <a:spcPts val="0"/>
                        </a:spcBef>
                        <a:spcAft>
                          <a:spcPts val="0"/>
                        </a:spcAft>
                        <a:buNone/>
                      </a:pPr>
                      <a:r>
                        <a:rPr b="1" lang="en-US"/>
                        <a:t>Value</a:t>
                      </a:r>
                      <a:endParaRPr b="1"/>
                    </a:p>
                  </a:txBody>
                  <a:tcPr marT="91425" marB="91425" marR="91425" marL="91425"/>
                </a:tc>
              </a:tr>
              <a:tr h="209550">
                <a:tc>
                  <a:txBody>
                    <a:bodyPr>
                      <a:noAutofit/>
                    </a:bodyPr>
                    <a:lstStyle/>
                    <a:p>
                      <a:pPr indent="0" lvl="0" marL="0" rtl="0">
                        <a:spcBef>
                          <a:spcPts val="0"/>
                        </a:spcBef>
                        <a:spcAft>
                          <a:spcPts val="0"/>
                        </a:spcAft>
                        <a:buNone/>
                      </a:pPr>
                      <a:r>
                        <a:rPr lang="en-US"/>
                        <a:t>Maximum</a:t>
                      </a:r>
                      <a:endParaRPr/>
                    </a:p>
                  </a:txBody>
                  <a:tcPr marT="91425" marB="91425" marR="91425" marL="91425"/>
                </a:tc>
                <a:tc>
                  <a:txBody>
                    <a:bodyPr>
                      <a:noAutofit/>
                    </a:bodyPr>
                    <a:lstStyle/>
                    <a:p>
                      <a:pPr indent="0" lvl="0" marL="0" rtl="0">
                        <a:spcBef>
                          <a:spcPts val="0"/>
                        </a:spcBef>
                        <a:spcAft>
                          <a:spcPts val="0"/>
                        </a:spcAft>
                        <a:buNone/>
                      </a:pPr>
                      <a:r>
                        <a:rPr lang="en-US"/>
                        <a:t>pear</a:t>
                      </a:r>
                      <a:endParaRPr/>
                    </a:p>
                  </a:txBody>
                  <a:tcPr marT="91425" marB="91425" marR="91425" marL="91425"/>
                </a:tc>
                <a:tc>
                  <a:txBody>
                    <a:bodyPr>
                      <a:noAutofit/>
                    </a:bodyPr>
                    <a:lstStyle/>
                    <a:p>
                      <a:pPr indent="0" lvl="0" marL="0" rtl="0">
                        <a:spcBef>
                          <a:spcPts val="0"/>
                        </a:spcBef>
                        <a:spcAft>
                          <a:spcPts val="0"/>
                        </a:spcAft>
                        <a:buNone/>
                      </a:pPr>
                      <a:r>
                        <a:rPr lang="en-US"/>
                        <a:t>$320.7 million</a:t>
                      </a:r>
                      <a:endParaRPr/>
                    </a:p>
                  </a:txBody>
                  <a:tcPr marT="91425" marB="91425" marR="91425" marL="91425"/>
                </a:tc>
              </a:tr>
              <a:tr h="209550">
                <a:tc>
                  <a:txBody>
                    <a:bodyPr>
                      <a:noAutofit/>
                    </a:bodyPr>
                    <a:lstStyle/>
                    <a:p>
                      <a:pPr indent="0" lvl="0" marL="0" rtl="0">
                        <a:spcBef>
                          <a:spcPts val="0"/>
                        </a:spcBef>
                        <a:spcAft>
                          <a:spcPts val="0"/>
                        </a:spcAft>
                        <a:buNone/>
                      </a:pPr>
                      <a:r>
                        <a:rPr lang="en-US"/>
                        <a:t>Minimum</a:t>
                      </a:r>
                      <a:endParaRPr/>
                    </a:p>
                  </a:txBody>
                  <a:tcPr marT="91425" marB="91425" marR="91425" marL="91425"/>
                </a:tc>
                <a:tc>
                  <a:txBody>
                    <a:bodyPr>
                      <a:noAutofit/>
                    </a:bodyPr>
                    <a:lstStyle/>
                    <a:p>
                      <a:pPr indent="0" lvl="0" marL="0" rtl="0">
                        <a:spcBef>
                          <a:spcPts val="0"/>
                        </a:spcBef>
                        <a:spcAft>
                          <a:spcPts val="0"/>
                        </a:spcAft>
                        <a:buNone/>
                      </a:pPr>
                      <a:r>
                        <a:rPr lang="en-US"/>
                        <a:t>dummy</a:t>
                      </a:r>
                      <a:endParaRPr/>
                    </a:p>
                  </a:txBody>
                  <a:tcPr marT="91425" marB="91425" marR="91425" marL="91425"/>
                </a:tc>
                <a:tc>
                  <a:txBody>
                    <a:bodyPr>
                      <a:noAutofit/>
                    </a:bodyPr>
                    <a:lstStyle/>
                    <a:p>
                      <a:pPr indent="0" lvl="0" marL="0" rtl="0">
                        <a:spcBef>
                          <a:spcPts val="0"/>
                        </a:spcBef>
                        <a:spcAft>
                          <a:spcPts val="0"/>
                        </a:spcAft>
                        <a:buNone/>
                      </a:pPr>
                      <a:r>
                        <a:rPr lang="en-US"/>
                        <a:t>$16</a:t>
                      </a:r>
                      <a:endParaRPr/>
                    </a:p>
                  </a:txBody>
                  <a:tcPr marT="91425" marB="91425" marR="91425" marL="91425"/>
                </a:tc>
              </a:tr>
              <a:tr h="209550">
                <a:tc>
                  <a:txBody>
                    <a:bodyPr>
                      <a:noAutofit/>
                    </a:bodyPr>
                    <a:lstStyle/>
                    <a:p>
                      <a:pPr indent="0" lvl="0" marL="0" rtl="0">
                        <a:spcBef>
                          <a:spcPts val="0"/>
                        </a:spcBef>
                        <a:spcAft>
                          <a:spcPts val="0"/>
                        </a:spcAft>
                        <a:buNone/>
                      </a:pPr>
                      <a:r>
                        <a:rPr lang="en-US"/>
                        <a:t>Median</a:t>
                      </a:r>
                      <a:endParaRPr/>
                    </a:p>
                  </a:txBody>
                  <a:tcPr marT="91425" marB="91425" marR="91425" marL="91425"/>
                </a:tc>
                <a:tc>
                  <a:txBody>
                    <a:bodyPr>
                      <a:noAutofit/>
                    </a:bodyPr>
                    <a:lstStyle/>
                    <a:p>
                      <a:pPr indent="0" lvl="0" marL="0" rtl="0">
                        <a:spcBef>
                          <a:spcPts val="0"/>
                        </a:spcBef>
                        <a:spcAft>
                          <a:spcPts val="0"/>
                        </a:spcAft>
                        <a:buNone/>
                      </a:pPr>
                      <a:r>
                        <a:rPr lang="en-US"/>
                        <a:t>NA</a:t>
                      </a:r>
                      <a:endParaRPr/>
                    </a:p>
                  </a:txBody>
                  <a:tcPr marT="91425" marB="91425" marR="91425" marL="91425"/>
                </a:tc>
                <a:tc>
                  <a:txBody>
                    <a:bodyPr>
                      <a:noAutofit/>
                    </a:bodyPr>
                    <a:lstStyle/>
                    <a:p>
                      <a:pPr indent="0" lvl="0" marL="0" rtl="0">
                        <a:spcBef>
                          <a:spcPts val="0"/>
                        </a:spcBef>
                        <a:spcAft>
                          <a:spcPts val="0"/>
                        </a:spcAft>
                        <a:buNone/>
                      </a:pPr>
                      <a:r>
                        <a:rPr lang="en-US"/>
                        <a:t>$1.83 million</a:t>
                      </a:r>
                      <a:endParaRPr/>
                    </a:p>
                  </a:txBody>
                  <a:tcPr marT="91425" marB="91425" marR="91425" marL="91425"/>
                </a:tc>
              </a:tr>
              <a:tr h="209550">
                <a:tc>
                  <a:txBody>
                    <a:bodyPr>
                      <a:noAutofit/>
                    </a:bodyPr>
                    <a:lstStyle/>
                    <a:p>
                      <a:pPr indent="0" lvl="0" marL="0" rtl="0">
                        <a:spcBef>
                          <a:spcPts val="0"/>
                        </a:spcBef>
                        <a:spcAft>
                          <a:spcPts val="0"/>
                        </a:spcAft>
                        <a:buNone/>
                      </a:pPr>
                      <a:r>
                        <a:rPr lang="en-US"/>
                        <a:t>Mean</a:t>
                      </a:r>
                      <a:endParaRPr/>
                    </a:p>
                  </a:txBody>
                  <a:tcPr marT="91425" marB="91425" marR="91425" marL="91425"/>
                </a:tc>
                <a:tc>
                  <a:txBody>
                    <a:bodyPr>
                      <a:noAutofit/>
                    </a:bodyPr>
                    <a:lstStyle/>
                    <a:p>
                      <a:pPr indent="0" lvl="0" marL="0" rtl="0">
                        <a:spcBef>
                          <a:spcPts val="0"/>
                        </a:spcBef>
                        <a:spcAft>
                          <a:spcPts val="0"/>
                        </a:spcAft>
                        <a:buNone/>
                      </a:pPr>
                      <a:r>
                        <a:rPr lang="en-US"/>
                        <a:t>NA</a:t>
                      </a:r>
                      <a:endParaRPr/>
                    </a:p>
                  </a:txBody>
                  <a:tcPr marT="91425" marB="91425" marR="91425" marL="91425"/>
                </a:tc>
                <a:tc>
                  <a:txBody>
                    <a:bodyPr>
                      <a:noAutofit/>
                    </a:bodyPr>
                    <a:lstStyle/>
                    <a:p>
                      <a:pPr indent="0" lvl="0" marL="0" rtl="0">
                        <a:spcBef>
                          <a:spcPts val="0"/>
                        </a:spcBef>
                        <a:spcAft>
                          <a:spcPts val="0"/>
                        </a:spcAft>
                        <a:buNone/>
                      </a:pPr>
                      <a:r>
                        <a:rPr lang="en-US"/>
                        <a:t>$2.02 million</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Dependency Network</a:t>
            </a:r>
            <a:endParaRPr/>
          </a:p>
        </p:txBody>
      </p:sp>
      <p:sp>
        <p:nvSpPr>
          <p:cNvPr id="190" name="Shape 190"/>
          <p:cNvSpPr txBox="1"/>
          <p:nvPr/>
        </p:nvSpPr>
        <p:spPr>
          <a:xfrm>
            <a:off x="1534950" y="1661700"/>
            <a:ext cx="4055700" cy="47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800"/>
          </a:p>
        </p:txBody>
      </p:sp>
      <p:sp>
        <p:nvSpPr>
          <p:cNvPr id="191" name="Shape 191"/>
          <p:cNvSpPr txBox="1"/>
          <p:nvPr/>
        </p:nvSpPr>
        <p:spPr>
          <a:xfrm>
            <a:off x="8050050" y="1447450"/>
            <a:ext cx="6413400" cy="748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txBox="1"/>
          <p:nvPr/>
        </p:nvSpPr>
        <p:spPr>
          <a:xfrm>
            <a:off x="295400" y="1201225"/>
            <a:ext cx="4143000" cy="3771600"/>
          </a:xfrm>
          <a:prstGeom prst="rect">
            <a:avLst/>
          </a:prstGeom>
          <a:noFill/>
          <a:ln>
            <a:noFill/>
          </a:ln>
        </p:spPr>
        <p:txBody>
          <a:bodyPr anchorCtr="0" anchor="t" bIns="91425" lIns="91425" spcFirstLastPara="1" rIns="91425" wrap="square" tIns="91425">
            <a:noAutofit/>
          </a:bodyPr>
          <a:lstStyle/>
          <a:p>
            <a:pPr indent="-330200" lvl="0" marL="457200" rtl="0">
              <a:lnSpc>
                <a:spcPct val="115000"/>
              </a:lnSpc>
              <a:spcBef>
                <a:spcPts val="0"/>
              </a:spcBef>
              <a:spcAft>
                <a:spcPts val="0"/>
              </a:spcAft>
              <a:buSzPts val="1600"/>
              <a:buChar char="●"/>
            </a:pPr>
            <a:r>
              <a:rPr lang="en-US" sz="1600"/>
              <a:t>T</a:t>
            </a:r>
            <a:r>
              <a:rPr lang="en-US" sz="1600"/>
              <a:t>he </a:t>
            </a:r>
            <a:r>
              <a:rPr lang="en-US" sz="1600">
                <a:solidFill>
                  <a:srgbClr val="1155CC"/>
                </a:solidFill>
              </a:rPr>
              <a:t>dependency network of R packages</a:t>
            </a:r>
            <a:r>
              <a:rPr lang="en-US" sz="1600"/>
              <a:t> where a directed edge </a:t>
            </a:r>
            <a:r>
              <a:rPr i="1" lang="en-US" sz="1600"/>
              <a:t>i → j </a:t>
            </a:r>
            <a:r>
              <a:rPr lang="en-US" sz="1600"/>
              <a:t>indicates that the package </a:t>
            </a:r>
            <a:r>
              <a:rPr i="1" lang="en-US" sz="1600"/>
              <a:t>j </a:t>
            </a:r>
            <a:r>
              <a:rPr lang="en-US" sz="1600"/>
              <a:t>requires i to be installed to function. </a:t>
            </a:r>
            <a:endParaRPr sz="1600"/>
          </a:p>
          <a:p>
            <a:pPr indent="-330200" lvl="0" marL="457200" rtl="0">
              <a:lnSpc>
                <a:spcPct val="115000"/>
              </a:lnSpc>
              <a:spcBef>
                <a:spcPts val="0"/>
              </a:spcBef>
              <a:spcAft>
                <a:spcPts val="0"/>
              </a:spcAft>
              <a:buSzPts val="1600"/>
              <a:buChar char="●"/>
            </a:pPr>
            <a:r>
              <a:rPr lang="en-US" sz="1600"/>
              <a:t>Full Network Characteristics:</a:t>
            </a:r>
            <a:endParaRPr sz="1600"/>
          </a:p>
          <a:p>
            <a:pPr indent="-330200" lvl="1" marL="914400" rtl="0">
              <a:lnSpc>
                <a:spcPct val="115000"/>
              </a:lnSpc>
              <a:spcBef>
                <a:spcPts val="0"/>
              </a:spcBef>
              <a:spcAft>
                <a:spcPts val="0"/>
              </a:spcAft>
              <a:buSzPts val="1600"/>
              <a:buChar char="○"/>
            </a:pPr>
            <a:r>
              <a:rPr lang="en-US" sz="1600"/>
              <a:t>7,389 nodes</a:t>
            </a:r>
            <a:endParaRPr sz="1600"/>
          </a:p>
          <a:p>
            <a:pPr indent="-330200" lvl="1" marL="914400" rtl="0">
              <a:lnSpc>
                <a:spcPct val="115000"/>
              </a:lnSpc>
              <a:spcBef>
                <a:spcPts val="0"/>
              </a:spcBef>
              <a:spcAft>
                <a:spcPts val="0"/>
              </a:spcAft>
              <a:buSzPts val="1600"/>
              <a:buChar char="○"/>
            </a:pPr>
            <a:r>
              <a:rPr lang="en-US" sz="1600"/>
              <a:t>20,235 directed edges</a:t>
            </a:r>
            <a:endParaRPr sz="1600"/>
          </a:p>
          <a:p>
            <a:pPr indent="-330200" lvl="1" marL="914400" rtl="0">
              <a:lnSpc>
                <a:spcPct val="115000"/>
              </a:lnSpc>
              <a:spcBef>
                <a:spcPts val="0"/>
              </a:spcBef>
              <a:spcAft>
                <a:spcPts val="0"/>
              </a:spcAft>
              <a:buSzPts val="1600"/>
              <a:buChar char="○"/>
            </a:pPr>
            <a:r>
              <a:rPr lang="en-US" sz="1600"/>
              <a:t>Average indegree = outdegree    =  2.74</a:t>
            </a:r>
            <a:endParaRPr sz="1600"/>
          </a:p>
          <a:p>
            <a:pPr indent="-330200" lvl="1" marL="914400" rtl="0">
              <a:lnSpc>
                <a:spcPct val="115000"/>
              </a:lnSpc>
              <a:spcBef>
                <a:spcPts val="0"/>
              </a:spcBef>
              <a:spcAft>
                <a:spcPts val="0"/>
              </a:spcAft>
              <a:buSzPts val="1600"/>
              <a:buChar char="○"/>
            </a:pPr>
            <a:r>
              <a:rPr lang="en-US" sz="1600"/>
              <a:t>56 weakly connected components</a:t>
            </a:r>
            <a:endParaRPr sz="1600"/>
          </a:p>
          <a:p>
            <a:pPr indent="-330200" lvl="0" marL="457200" rtl="0">
              <a:lnSpc>
                <a:spcPct val="115000"/>
              </a:lnSpc>
              <a:spcBef>
                <a:spcPts val="0"/>
              </a:spcBef>
              <a:spcAft>
                <a:spcPts val="0"/>
              </a:spcAft>
              <a:buSzPts val="1600"/>
              <a:buChar char="●"/>
            </a:pPr>
            <a:r>
              <a:rPr lang="en-US" sz="1600"/>
              <a:t>Largest component has 7,261 packages (shown in the figure)</a:t>
            </a:r>
            <a:endParaRPr sz="1600"/>
          </a:p>
          <a:p>
            <a:pPr indent="-330200" lvl="0" marL="457200" rtl="0">
              <a:lnSpc>
                <a:spcPct val="115000"/>
              </a:lnSpc>
              <a:spcBef>
                <a:spcPts val="0"/>
              </a:spcBef>
              <a:spcAft>
                <a:spcPts val="0"/>
              </a:spcAft>
              <a:buSzPts val="1600"/>
              <a:buChar char="●"/>
            </a:pPr>
            <a:r>
              <a:rPr lang="en-US" sz="1600"/>
              <a:t>Remaining components include 2 to 4 packages (mean 2.33)</a:t>
            </a:r>
            <a:endParaRPr sz="1600"/>
          </a:p>
          <a:p>
            <a:pPr indent="0" lvl="0" marL="0">
              <a:spcBef>
                <a:spcPts val="0"/>
              </a:spcBef>
              <a:spcAft>
                <a:spcPts val="0"/>
              </a:spcAft>
              <a:buNone/>
            </a:pPr>
            <a:r>
              <a:t/>
            </a:r>
            <a:endParaRPr sz="1600"/>
          </a:p>
        </p:txBody>
      </p:sp>
      <p:pic>
        <p:nvPicPr>
          <p:cNvPr id="193" name="Shape 193"/>
          <p:cNvPicPr preferRelativeResize="0"/>
          <p:nvPr/>
        </p:nvPicPr>
        <p:blipFill>
          <a:blip r:embed="rId3">
            <a:alphaModFix/>
          </a:blip>
          <a:stretch>
            <a:fillRect/>
          </a:stretch>
        </p:blipFill>
        <p:spPr>
          <a:xfrm>
            <a:off x="4291900" y="1478788"/>
            <a:ext cx="7583564" cy="4230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Overview</a:t>
            </a:r>
            <a:endParaRPr b="1" i="0" sz="4000" u="none" cap="none" strike="noStrike">
              <a:solidFill>
                <a:schemeClr val="dk2"/>
              </a:solidFill>
              <a:latin typeface="Raleway"/>
              <a:ea typeface="Raleway"/>
              <a:cs typeface="Raleway"/>
              <a:sym typeface="Raleway"/>
            </a:endParaRPr>
          </a:p>
        </p:txBody>
      </p:sp>
      <p:sp>
        <p:nvSpPr>
          <p:cNvPr id="60" name="Shape 60"/>
          <p:cNvSpPr txBox="1"/>
          <p:nvPr>
            <p:ph idx="1" type="body"/>
          </p:nvPr>
        </p:nvSpPr>
        <p:spPr>
          <a:xfrm>
            <a:off x="838200" y="1210235"/>
            <a:ext cx="10515600" cy="4598894"/>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666666"/>
              </a:buClr>
              <a:buSzPts val="2800"/>
              <a:buFont typeface="Arial"/>
              <a:buChar char="•"/>
            </a:pPr>
            <a:r>
              <a:rPr b="0" i="0" lang="en-US" sz="2800" u="none" cap="none" strike="noStrike">
                <a:solidFill>
                  <a:srgbClr val="666666"/>
                </a:solidFill>
                <a:latin typeface="Trebuchet MS"/>
                <a:ea typeface="Trebuchet MS"/>
                <a:cs typeface="Trebuchet MS"/>
                <a:sym typeface="Trebuchet MS"/>
              </a:rPr>
              <a:t>Current NCSES and other economic indicators do not measure the value of goods and services that do not have market transactions</a:t>
            </a:r>
            <a:endParaRPr b="0" i="0" sz="2800" u="none" cap="none" strike="noStrike">
              <a:solidFill>
                <a:srgbClr val="666666"/>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rgbClr val="666666"/>
              </a:buClr>
              <a:buSzPts val="2800"/>
              <a:buFont typeface="Arial"/>
              <a:buChar char="•"/>
            </a:pPr>
            <a:r>
              <a:rPr b="0" i="0" lang="en-US" sz="2800" u="none" cap="none" strike="noStrike">
                <a:solidFill>
                  <a:srgbClr val="666666"/>
                </a:solidFill>
                <a:latin typeface="Trebuchet MS"/>
                <a:ea typeface="Trebuchet MS"/>
                <a:cs typeface="Trebuchet MS"/>
                <a:sym typeface="Trebuchet MS"/>
              </a:rPr>
              <a:t>The goal is to test the feasibility and to develop methods to measure the impact and scope of open source software </a:t>
            </a:r>
            <a:endParaRPr b="0" i="0" sz="2800" u="none" cap="none" strike="noStrike">
              <a:solidFill>
                <a:srgbClr val="666666"/>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rgbClr val="666666"/>
              </a:buClr>
              <a:buSzPts val="2800"/>
              <a:buFont typeface="Arial"/>
              <a:buChar char="•"/>
            </a:pPr>
            <a:r>
              <a:rPr lang="en-US">
                <a:solidFill>
                  <a:srgbClr val="666666"/>
                </a:solidFill>
              </a:rPr>
              <a:t>This update meeting will focus on:</a:t>
            </a:r>
            <a:endParaRPr>
              <a:solidFill>
                <a:srgbClr val="666666"/>
              </a:solidFill>
            </a:endParaRPr>
          </a:p>
          <a:p>
            <a:pPr indent="-228600" lvl="1" marL="685800" rtl="0">
              <a:lnSpc>
                <a:spcPct val="100000"/>
              </a:lnSpc>
              <a:spcBef>
                <a:spcPts val="0"/>
              </a:spcBef>
              <a:spcAft>
                <a:spcPts val="0"/>
              </a:spcAft>
              <a:buClr>
                <a:srgbClr val="666666"/>
              </a:buClr>
              <a:buSzPts val="2400"/>
              <a:buChar char="•"/>
            </a:pPr>
            <a:r>
              <a:rPr lang="en-US">
                <a:solidFill>
                  <a:srgbClr val="666666"/>
                </a:solidFill>
              </a:rPr>
              <a:t>Universe of Open Source Software</a:t>
            </a:r>
            <a:endParaRPr>
              <a:solidFill>
                <a:srgbClr val="666666"/>
              </a:solidFill>
            </a:endParaRPr>
          </a:p>
          <a:p>
            <a:pPr indent="-228600" lvl="1" marL="685800" rtl="0">
              <a:lnSpc>
                <a:spcPct val="100000"/>
              </a:lnSpc>
              <a:spcBef>
                <a:spcPts val="0"/>
              </a:spcBef>
              <a:spcAft>
                <a:spcPts val="0"/>
              </a:spcAft>
              <a:buClr>
                <a:srgbClr val="666666"/>
              </a:buClr>
              <a:buSzPts val="2400"/>
              <a:buChar char="•"/>
            </a:pPr>
            <a:r>
              <a:rPr lang="en-US">
                <a:solidFill>
                  <a:srgbClr val="666666"/>
                </a:solidFill>
              </a:rPr>
              <a:t>Cost Estimation of R Packages</a:t>
            </a:r>
            <a:endParaRPr>
              <a:solidFill>
                <a:srgbClr val="66666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Dependency Network</a:t>
            </a:r>
            <a:endParaRPr/>
          </a:p>
        </p:txBody>
      </p:sp>
      <p:sp>
        <p:nvSpPr>
          <p:cNvPr id="200" name="Shape 200"/>
          <p:cNvSpPr txBox="1"/>
          <p:nvPr/>
        </p:nvSpPr>
        <p:spPr>
          <a:xfrm>
            <a:off x="1534950" y="1661700"/>
            <a:ext cx="4055700" cy="47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800"/>
          </a:p>
        </p:txBody>
      </p:sp>
      <p:sp>
        <p:nvSpPr>
          <p:cNvPr id="201" name="Shape 201"/>
          <p:cNvSpPr txBox="1"/>
          <p:nvPr/>
        </p:nvSpPr>
        <p:spPr>
          <a:xfrm>
            <a:off x="8050050" y="1447450"/>
            <a:ext cx="6413400" cy="748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202" name="Shape 202"/>
          <p:cNvPicPr preferRelativeResize="0"/>
          <p:nvPr/>
        </p:nvPicPr>
        <p:blipFill>
          <a:blip r:embed="rId3">
            <a:alphaModFix/>
          </a:blip>
          <a:stretch>
            <a:fillRect/>
          </a:stretch>
        </p:blipFill>
        <p:spPr>
          <a:xfrm>
            <a:off x="6147927" y="1156475"/>
            <a:ext cx="5480524" cy="3950075"/>
          </a:xfrm>
          <a:prstGeom prst="rect">
            <a:avLst/>
          </a:prstGeom>
          <a:noFill/>
          <a:ln>
            <a:noFill/>
          </a:ln>
        </p:spPr>
      </p:pic>
      <p:pic>
        <p:nvPicPr>
          <p:cNvPr id="203" name="Shape 203"/>
          <p:cNvPicPr preferRelativeResize="0"/>
          <p:nvPr/>
        </p:nvPicPr>
        <p:blipFill>
          <a:blip r:embed="rId4">
            <a:alphaModFix/>
          </a:blip>
          <a:stretch>
            <a:fillRect/>
          </a:stretch>
        </p:blipFill>
        <p:spPr>
          <a:xfrm>
            <a:off x="8615575" y="5520075"/>
            <a:ext cx="3067650" cy="543075"/>
          </a:xfrm>
          <a:prstGeom prst="rect">
            <a:avLst/>
          </a:prstGeom>
          <a:noFill/>
          <a:ln>
            <a:noFill/>
          </a:ln>
        </p:spPr>
      </p:pic>
      <p:sp>
        <p:nvSpPr>
          <p:cNvPr id="204" name="Shape 204"/>
          <p:cNvSpPr txBox="1"/>
          <p:nvPr/>
        </p:nvSpPr>
        <p:spPr>
          <a:xfrm>
            <a:off x="626000" y="1105500"/>
            <a:ext cx="4051500" cy="47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400">
                <a:solidFill>
                  <a:srgbClr val="1155CC"/>
                </a:solidFill>
              </a:rPr>
              <a:t>Cost and Outdegree</a:t>
            </a:r>
            <a:endParaRPr b="1" sz="2400">
              <a:solidFill>
                <a:srgbClr val="1155CC"/>
              </a:solidFill>
            </a:endParaRPr>
          </a:p>
        </p:txBody>
      </p:sp>
      <p:sp>
        <p:nvSpPr>
          <p:cNvPr id="205" name="Shape 205"/>
          <p:cNvSpPr txBox="1"/>
          <p:nvPr/>
        </p:nvSpPr>
        <p:spPr>
          <a:xfrm>
            <a:off x="9945825" y="5169875"/>
            <a:ext cx="1554600" cy="168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corr = 0.053</a:t>
            </a:r>
            <a:endParaRPr/>
          </a:p>
        </p:txBody>
      </p:sp>
      <p:sp>
        <p:nvSpPr>
          <p:cNvPr id="206" name="Shape 206"/>
          <p:cNvSpPr txBox="1"/>
          <p:nvPr/>
        </p:nvSpPr>
        <p:spPr>
          <a:xfrm>
            <a:off x="474800" y="1521300"/>
            <a:ext cx="3970500" cy="1904400"/>
          </a:xfrm>
          <a:prstGeom prst="rect">
            <a:avLst/>
          </a:prstGeom>
          <a:noFill/>
          <a:ln>
            <a:noFill/>
          </a:ln>
        </p:spPr>
        <p:txBody>
          <a:bodyPr anchorCtr="0" anchor="t" bIns="91425" lIns="91425" spcFirstLastPara="1" rIns="91425" wrap="square" tIns="91425">
            <a:noAutofit/>
          </a:bodyPr>
          <a:lstStyle/>
          <a:p>
            <a:pPr indent="-355600" lvl="0" marL="457200" rtl="0">
              <a:lnSpc>
                <a:spcPct val="115000"/>
              </a:lnSpc>
              <a:spcBef>
                <a:spcPts val="0"/>
              </a:spcBef>
              <a:spcAft>
                <a:spcPts val="0"/>
              </a:spcAft>
              <a:buSzPts val="2000"/>
              <a:buChar char="●"/>
            </a:pPr>
            <a:r>
              <a:rPr lang="en-US" sz="2000"/>
              <a:t>The subgraph has </a:t>
            </a:r>
            <a:r>
              <a:rPr lang="en-US" sz="2000"/>
              <a:t>1,124 nodes and 920 edges</a:t>
            </a:r>
            <a:endParaRPr sz="2000"/>
          </a:p>
          <a:p>
            <a:pPr indent="-355600" lvl="0" marL="457200" rtl="0">
              <a:lnSpc>
                <a:spcPct val="115000"/>
              </a:lnSpc>
              <a:spcBef>
                <a:spcPts val="0"/>
              </a:spcBef>
              <a:spcAft>
                <a:spcPts val="0"/>
              </a:spcAft>
              <a:buSzPts val="2000"/>
              <a:buChar char="●"/>
            </a:pPr>
            <a:r>
              <a:rPr lang="en-US" sz="2000"/>
              <a:t>The colors indicate the logcost and the size of the node corresponds to outdegree</a:t>
            </a:r>
            <a:endParaRPr sz="2000"/>
          </a:p>
          <a:p>
            <a:pPr indent="0" lvl="0" marL="0" rtl="0">
              <a:lnSpc>
                <a:spcPct val="115000"/>
              </a:lnSpc>
              <a:spcBef>
                <a:spcPts val="0"/>
              </a:spcBef>
              <a:spcAft>
                <a:spcPts val="0"/>
              </a:spcAft>
              <a:buNone/>
            </a:pPr>
            <a:r>
              <a:t/>
            </a:r>
            <a:endParaRPr sz="2000"/>
          </a:p>
        </p:txBody>
      </p:sp>
      <p:pic>
        <p:nvPicPr>
          <p:cNvPr id="207" name="Shape 207"/>
          <p:cNvPicPr preferRelativeResize="0"/>
          <p:nvPr/>
        </p:nvPicPr>
        <p:blipFill>
          <a:blip r:embed="rId5">
            <a:alphaModFix/>
          </a:blip>
          <a:stretch>
            <a:fillRect/>
          </a:stretch>
        </p:blipFill>
        <p:spPr>
          <a:xfrm>
            <a:off x="3637050" y="3264075"/>
            <a:ext cx="2855125" cy="2799075"/>
          </a:xfrm>
          <a:prstGeom prst="rect">
            <a:avLst/>
          </a:prstGeom>
          <a:noFill/>
          <a:ln>
            <a:noFill/>
          </a:ln>
        </p:spPr>
      </p:pic>
      <p:sp>
        <p:nvSpPr>
          <p:cNvPr id="208" name="Shape 208"/>
          <p:cNvSpPr txBox="1"/>
          <p:nvPr>
            <p:ph idx="1" type="body"/>
          </p:nvPr>
        </p:nvSpPr>
        <p:spPr>
          <a:xfrm>
            <a:off x="626000" y="3616000"/>
            <a:ext cx="2732700" cy="1230300"/>
          </a:xfrm>
          <a:prstGeom prst="rect">
            <a:avLst/>
          </a:prstGeom>
        </p:spPr>
        <p:txBody>
          <a:bodyPr anchorCtr="0" anchor="t" bIns="91425" lIns="91425" spcFirstLastPara="1" rIns="91425" wrap="square" tIns="91425">
            <a:noAutofit/>
          </a:bodyPr>
          <a:lstStyle/>
          <a:p>
            <a:pPr indent="-330200" lvl="0" marL="457200" rtl="0">
              <a:spcBef>
                <a:spcPts val="1000"/>
              </a:spcBef>
              <a:spcAft>
                <a:spcPts val="0"/>
              </a:spcAft>
              <a:buSzPts val="1600"/>
              <a:buChar char="•"/>
            </a:pPr>
            <a:r>
              <a:rPr lang="en-US" sz="1600"/>
              <a:t>Because both outdegree and cost are right-skewed, we examined log-transformed versions.</a:t>
            </a:r>
            <a:endParaRPr sz="1600"/>
          </a:p>
          <a:p>
            <a:pPr indent="-330200" lvl="0" marL="457200" rtl="0">
              <a:spcBef>
                <a:spcPts val="0"/>
              </a:spcBef>
              <a:spcAft>
                <a:spcPts val="0"/>
              </a:spcAft>
              <a:buSzPts val="1600"/>
              <a:buChar char="•"/>
            </a:pPr>
            <a:r>
              <a:rPr lang="en-US" sz="1600"/>
              <a:t>As outdegree increases, cost shows little change.</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Dependency Network</a:t>
            </a:r>
            <a:endParaRPr/>
          </a:p>
        </p:txBody>
      </p:sp>
      <p:sp>
        <p:nvSpPr>
          <p:cNvPr id="215" name="Shape 215"/>
          <p:cNvSpPr txBox="1"/>
          <p:nvPr/>
        </p:nvSpPr>
        <p:spPr>
          <a:xfrm>
            <a:off x="1534950" y="1661700"/>
            <a:ext cx="4055700" cy="47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800"/>
          </a:p>
        </p:txBody>
      </p:sp>
      <p:sp>
        <p:nvSpPr>
          <p:cNvPr id="216" name="Shape 216"/>
          <p:cNvSpPr txBox="1"/>
          <p:nvPr/>
        </p:nvSpPr>
        <p:spPr>
          <a:xfrm>
            <a:off x="8050050" y="1447450"/>
            <a:ext cx="6413400" cy="748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17" name="Shape 217"/>
          <p:cNvSpPr txBox="1"/>
          <p:nvPr/>
        </p:nvSpPr>
        <p:spPr>
          <a:xfrm>
            <a:off x="879225" y="1325450"/>
            <a:ext cx="4051500" cy="47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400">
                <a:solidFill>
                  <a:srgbClr val="1155CC"/>
                </a:solidFill>
              </a:rPr>
              <a:t>Cost and Impact</a:t>
            </a:r>
            <a:endParaRPr sz="2400">
              <a:solidFill>
                <a:srgbClr val="1155CC"/>
              </a:solidFill>
            </a:endParaRPr>
          </a:p>
        </p:txBody>
      </p:sp>
      <p:sp>
        <p:nvSpPr>
          <p:cNvPr id="218" name="Shape 218"/>
          <p:cNvSpPr txBox="1"/>
          <p:nvPr/>
        </p:nvSpPr>
        <p:spPr>
          <a:xfrm>
            <a:off x="520475" y="1886925"/>
            <a:ext cx="4304700" cy="1904400"/>
          </a:xfrm>
          <a:prstGeom prst="rect">
            <a:avLst/>
          </a:prstGeom>
          <a:noFill/>
          <a:ln>
            <a:noFill/>
          </a:ln>
        </p:spPr>
        <p:txBody>
          <a:bodyPr anchorCtr="0" anchor="t" bIns="91425" lIns="91425" spcFirstLastPara="1" rIns="91425" wrap="square" tIns="91425">
            <a:noAutofit/>
          </a:bodyPr>
          <a:lstStyle/>
          <a:p>
            <a:pPr indent="-355600" lvl="0" marL="457200" rtl="0">
              <a:lnSpc>
                <a:spcPct val="115000"/>
              </a:lnSpc>
              <a:spcBef>
                <a:spcPts val="0"/>
              </a:spcBef>
              <a:spcAft>
                <a:spcPts val="0"/>
              </a:spcAft>
              <a:buSzPts val="2000"/>
              <a:buChar char="●"/>
            </a:pPr>
            <a:r>
              <a:rPr lang="en-US" sz="2000"/>
              <a:t>Impact score is calculated as the average of these three: </a:t>
            </a:r>
            <a:endParaRPr sz="2000"/>
          </a:p>
          <a:p>
            <a:pPr indent="-355600" lvl="1" marL="914400" rtl="0">
              <a:lnSpc>
                <a:spcPct val="115000"/>
              </a:lnSpc>
              <a:spcBef>
                <a:spcPts val="0"/>
              </a:spcBef>
              <a:spcAft>
                <a:spcPts val="0"/>
              </a:spcAft>
              <a:buSzPts val="2000"/>
              <a:buChar char="○"/>
            </a:pPr>
            <a:r>
              <a:rPr lang="en-US" sz="2000"/>
              <a:t>downloads from software repositories</a:t>
            </a:r>
            <a:endParaRPr sz="2000"/>
          </a:p>
          <a:p>
            <a:pPr indent="-355600" lvl="1" marL="914400" rtl="0">
              <a:lnSpc>
                <a:spcPct val="115000"/>
              </a:lnSpc>
              <a:spcBef>
                <a:spcPts val="0"/>
              </a:spcBef>
              <a:spcAft>
                <a:spcPts val="0"/>
              </a:spcAft>
              <a:buSzPts val="2000"/>
              <a:buChar char="○"/>
            </a:pPr>
            <a:r>
              <a:rPr lang="en-US" sz="2000"/>
              <a:t>software reuse via reverse dependencies</a:t>
            </a:r>
            <a:endParaRPr sz="2000"/>
          </a:p>
          <a:p>
            <a:pPr indent="-355600" lvl="1" marL="914400" rtl="0">
              <a:lnSpc>
                <a:spcPct val="115000"/>
              </a:lnSpc>
              <a:spcBef>
                <a:spcPts val="0"/>
              </a:spcBef>
              <a:spcAft>
                <a:spcPts val="0"/>
              </a:spcAft>
              <a:buSzPts val="2000"/>
              <a:buChar char="○"/>
            </a:pPr>
            <a:r>
              <a:rPr lang="en-US" sz="2000"/>
              <a:t>literature reuse (citations)</a:t>
            </a:r>
            <a:endParaRPr sz="2000"/>
          </a:p>
          <a:p>
            <a:pPr indent="-355600" lvl="0" marL="457200" rtl="0">
              <a:lnSpc>
                <a:spcPct val="115000"/>
              </a:lnSpc>
              <a:spcBef>
                <a:spcPts val="0"/>
              </a:spcBef>
              <a:spcAft>
                <a:spcPts val="0"/>
              </a:spcAft>
              <a:buSzPts val="2000"/>
              <a:buChar char="●"/>
            </a:pPr>
            <a:r>
              <a:rPr lang="en-US" sz="2000"/>
              <a:t>The colors indicate the logcost and the size of the node corresponds to impact score</a:t>
            </a:r>
            <a:endParaRPr sz="2000"/>
          </a:p>
          <a:p>
            <a:pPr indent="-355600" lvl="0" marL="457200" rtl="0">
              <a:lnSpc>
                <a:spcPct val="115000"/>
              </a:lnSpc>
              <a:spcBef>
                <a:spcPts val="0"/>
              </a:spcBef>
              <a:spcAft>
                <a:spcPts val="0"/>
              </a:spcAft>
              <a:buSzPts val="2000"/>
              <a:buChar char="●"/>
            </a:pPr>
            <a:r>
              <a:rPr lang="en-US" sz="2000"/>
              <a:t>We do not find any correlation </a:t>
            </a:r>
            <a:endParaRPr sz="2000"/>
          </a:p>
        </p:txBody>
      </p:sp>
      <p:pic>
        <p:nvPicPr>
          <p:cNvPr id="219" name="Shape 219"/>
          <p:cNvPicPr preferRelativeResize="0"/>
          <p:nvPr/>
        </p:nvPicPr>
        <p:blipFill>
          <a:blip r:embed="rId3">
            <a:alphaModFix/>
          </a:blip>
          <a:stretch>
            <a:fillRect/>
          </a:stretch>
        </p:blipFill>
        <p:spPr>
          <a:xfrm>
            <a:off x="5280075" y="1104150"/>
            <a:ext cx="6318749" cy="4942325"/>
          </a:xfrm>
          <a:prstGeom prst="rect">
            <a:avLst/>
          </a:prstGeom>
          <a:noFill/>
          <a:ln>
            <a:noFill/>
          </a:ln>
        </p:spPr>
      </p:pic>
      <p:sp>
        <p:nvSpPr>
          <p:cNvPr id="220" name="Shape 220"/>
          <p:cNvSpPr txBox="1"/>
          <p:nvPr/>
        </p:nvSpPr>
        <p:spPr>
          <a:xfrm>
            <a:off x="8160300" y="1188750"/>
            <a:ext cx="558300" cy="47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solidFill>
                  <a:srgbClr val="FF0000"/>
                </a:solidFill>
              </a:rPr>
              <a:t>pear</a:t>
            </a:r>
            <a:endParaRPr>
              <a:solidFill>
                <a:srgbClr val="FF0000"/>
              </a:solidFill>
            </a:endParaRPr>
          </a:p>
        </p:txBody>
      </p:sp>
      <p:sp>
        <p:nvSpPr>
          <p:cNvPr id="221" name="Shape 221"/>
          <p:cNvSpPr txBox="1"/>
          <p:nvPr/>
        </p:nvSpPr>
        <p:spPr>
          <a:xfrm>
            <a:off x="7081775" y="1931975"/>
            <a:ext cx="648300" cy="47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solidFill>
                  <a:srgbClr val="FF0000"/>
                </a:solidFill>
              </a:rPr>
              <a:t>EMP</a:t>
            </a:r>
            <a:endParaRPr>
              <a:solidFill>
                <a:srgbClr val="FF0000"/>
              </a:solidFill>
            </a:endParaRPr>
          </a:p>
        </p:txBody>
      </p:sp>
      <p:sp>
        <p:nvSpPr>
          <p:cNvPr id="222" name="Shape 222"/>
          <p:cNvSpPr txBox="1"/>
          <p:nvPr/>
        </p:nvSpPr>
        <p:spPr>
          <a:xfrm>
            <a:off x="5932925" y="3266050"/>
            <a:ext cx="721200" cy="47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solidFill>
                  <a:srgbClr val="FF0000"/>
                </a:solidFill>
              </a:rPr>
              <a:t>MESS</a:t>
            </a:r>
            <a:endParaRPr>
              <a:solidFill>
                <a:srgbClr val="FF0000"/>
              </a:solidFill>
            </a:endParaRPr>
          </a:p>
        </p:txBody>
      </p:sp>
      <p:pic>
        <p:nvPicPr>
          <p:cNvPr id="223" name="Shape 223"/>
          <p:cNvPicPr preferRelativeResize="0"/>
          <p:nvPr/>
        </p:nvPicPr>
        <p:blipFill>
          <a:blip r:embed="rId4">
            <a:alphaModFix/>
          </a:blip>
          <a:stretch>
            <a:fillRect/>
          </a:stretch>
        </p:blipFill>
        <p:spPr>
          <a:xfrm>
            <a:off x="8792300" y="4874300"/>
            <a:ext cx="2931675" cy="502800"/>
          </a:xfrm>
          <a:prstGeom prst="rect">
            <a:avLst/>
          </a:prstGeom>
          <a:noFill/>
          <a:ln>
            <a:noFill/>
          </a:ln>
        </p:spPr>
      </p:pic>
      <p:pic>
        <p:nvPicPr>
          <p:cNvPr id="224" name="Shape 224"/>
          <p:cNvPicPr preferRelativeResize="0"/>
          <p:nvPr/>
        </p:nvPicPr>
        <p:blipFill>
          <a:blip r:embed="rId5">
            <a:alphaModFix/>
          </a:blip>
          <a:stretch>
            <a:fillRect/>
          </a:stretch>
        </p:blipFill>
        <p:spPr>
          <a:xfrm>
            <a:off x="8288975" y="5490475"/>
            <a:ext cx="3477075" cy="556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Dependency Network</a:t>
            </a:r>
            <a:endParaRPr/>
          </a:p>
        </p:txBody>
      </p:sp>
      <p:sp>
        <p:nvSpPr>
          <p:cNvPr id="231" name="Shape 231"/>
          <p:cNvSpPr txBox="1"/>
          <p:nvPr/>
        </p:nvSpPr>
        <p:spPr>
          <a:xfrm>
            <a:off x="1534950" y="1661700"/>
            <a:ext cx="4055700" cy="47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800"/>
          </a:p>
        </p:txBody>
      </p:sp>
      <p:sp>
        <p:nvSpPr>
          <p:cNvPr id="232" name="Shape 232"/>
          <p:cNvSpPr txBox="1"/>
          <p:nvPr/>
        </p:nvSpPr>
        <p:spPr>
          <a:xfrm>
            <a:off x="8050050" y="1447450"/>
            <a:ext cx="6413400" cy="748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txBox="1"/>
          <p:nvPr/>
        </p:nvSpPr>
        <p:spPr>
          <a:xfrm>
            <a:off x="879225" y="1325450"/>
            <a:ext cx="4051500" cy="47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400">
                <a:solidFill>
                  <a:srgbClr val="1155CC"/>
                </a:solidFill>
              </a:rPr>
              <a:t>Cost and Impact</a:t>
            </a:r>
            <a:endParaRPr sz="2400">
              <a:solidFill>
                <a:srgbClr val="1155CC"/>
              </a:solidFill>
            </a:endParaRPr>
          </a:p>
        </p:txBody>
      </p:sp>
      <p:pic>
        <p:nvPicPr>
          <p:cNvPr id="234" name="Shape 234"/>
          <p:cNvPicPr preferRelativeResize="0"/>
          <p:nvPr/>
        </p:nvPicPr>
        <p:blipFill>
          <a:blip r:embed="rId3">
            <a:alphaModFix/>
          </a:blip>
          <a:stretch>
            <a:fillRect/>
          </a:stretch>
        </p:blipFill>
        <p:spPr>
          <a:xfrm>
            <a:off x="4874425" y="1149413"/>
            <a:ext cx="6269525" cy="4559150"/>
          </a:xfrm>
          <a:prstGeom prst="rect">
            <a:avLst/>
          </a:prstGeom>
          <a:noFill/>
          <a:ln>
            <a:noFill/>
          </a:ln>
        </p:spPr>
      </p:pic>
      <p:sp>
        <p:nvSpPr>
          <p:cNvPr id="235" name="Shape 235"/>
          <p:cNvSpPr txBox="1"/>
          <p:nvPr/>
        </p:nvSpPr>
        <p:spPr>
          <a:xfrm>
            <a:off x="9629300" y="5071425"/>
            <a:ext cx="1554600" cy="168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a:t>corr = 0.047</a:t>
            </a:r>
            <a:endParaRPr/>
          </a:p>
        </p:txBody>
      </p:sp>
      <p:pic>
        <p:nvPicPr>
          <p:cNvPr id="236" name="Shape 236"/>
          <p:cNvPicPr preferRelativeResize="0"/>
          <p:nvPr/>
        </p:nvPicPr>
        <p:blipFill>
          <a:blip r:embed="rId4">
            <a:alphaModFix/>
          </a:blip>
          <a:stretch>
            <a:fillRect/>
          </a:stretch>
        </p:blipFill>
        <p:spPr>
          <a:xfrm>
            <a:off x="8777350" y="5449750"/>
            <a:ext cx="3067650" cy="543075"/>
          </a:xfrm>
          <a:prstGeom prst="rect">
            <a:avLst/>
          </a:prstGeom>
          <a:noFill/>
          <a:ln>
            <a:noFill/>
          </a:ln>
        </p:spPr>
      </p:pic>
      <p:pic>
        <p:nvPicPr>
          <p:cNvPr id="237" name="Shape 237"/>
          <p:cNvPicPr preferRelativeResize="0"/>
          <p:nvPr/>
        </p:nvPicPr>
        <p:blipFill rotWithShape="1">
          <a:blip r:embed="rId5">
            <a:alphaModFix/>
          </a:blip>
          <a:srcRect b="0" l="0" r="0" t="0"/>
          <a:stretch/>
        </p:blipFill>
        <p:spPr>
          <a:xfrm>
            <a:off x="633675" y="1925325"/>
            <a:ext cx="4297050" cy="4067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Next Steps - discussion</a:t>
            </a:r>
            <a:endParaRPr/>
          </a:p>
        </p:txBody>
      </p:sp>
      <p:sp>
        <p:nvSpPr>
          <p:cNvPr id="244" name="Shape 244"/>
          <p:cNvSpPr txBox="1"/>
          <p:nvPr>
            <p:ph idx="1" type="body"/>
          </p:nvPr>
        </p:nvSpPr>
        <p:spPr>
          <a:xfrm>
            <a:off x="838200" y="1129510"/>
            <a:ext cx="10515600" cy="4599000"/>
          </a:xfrm>
          <a:prstGeom prst="rect">
            <a:avLst/>
          </a:prstGeom>
        </p:spPr>
        <p:txBody>
          <a:bodyPr anchorCtr="0" anchor="t" bIns="91425" lIns="91425" spcFirstLastPara="1" rIns="91425" wrap="square" tIns="91425">
            <a:noAutofit/>
          </a:bodyPr>
          <a:lstStyle/>
          <a:p>
            <a:pPr indent="-406400" lvl="0" marL="457200" rtl="0">
              <a:spcBef>
                <a:spcPts val="1000"/>
              </a:spcBef>
              <a:spcAft>
                <a:spcPts val="0"/>
              </a:spcAft>
              <a:buSzPts val="2800"/>
              <a:buChar char="●"/>
            </a:pPr>
            <a:r>
              <a:rPr lang="en-US"/>
              <a:t>OSS Universe</a:t>
            </a:r>
            <a:endParaRPr/>
          </a:p>
          <a:p>
            <a:pPr indent="-381000" lvl="1" marL="914400" rtl="0">
              <a:spcBef>
                <a:spcPts val="0"/>
              </a:spcBef>
              <a:spcAft>
                <a:spcPts val="0"/>
              </a:spcAft>
              <a:buSzPts val="2400"/>
              <a:buChar char="○"/>
            </a:pPr>
            <a:r>
              <a:rPr lang="en-US"/>
              <a:t>Repository and database inventory</a:t>
            </a:r>
            <a:endParaRPr/>
          </a:p>
          <a:p>
            <a:pPr indent="-406400" lvl="0" marL="457200" rtl="0">
              <a:spcBef>
                <a:spcPts val="0"/>
              </a:spcBef>
              <a:spcAft>
                <a:spcPts val="0"/>
              </a:spcAft>
              <a:buSzPts val="2800"/>
              <a:buChar char="●"/>
            </a:pPr>
            <a:r>
              <a:rPr lang="en-US"/>
              <a:t>Enhance the cost estimation model</a:t>
            </a:r>
            <a:endParaRPr/>
          </a:p>
          <a:p>
            <a:pPr indent="-381000" lvl="1" marL="914400" rtl="0">
              <a:spcBef>
                <a:spcPts val="0"/>
              </a:spcBef>
              <a:spcAft>
                <a:spcPts val="0"/>
              </a:spcAft>
              <a:buSzPts val="2400"/>
              <a:buChar char="○"/>
            </a:pPr>
            <a:r>
              <a:rPr lang="en-US"/>
              <a:t>Contributor impact</a:t>
            </a:r>
            <a:endParaRPr/>
          </a:p>
          <a:p>
            <a:pPr indent="-381000" lvl="1" marL="914400" rtl="0">
              <a:spcBef>
                <a:spcPts val="0"/>
              </a:spcBef>
              <a:spcAft>
                <a:spcPts val="0"/>
              </a:spcAft>
              <a:buSzPts val="2400"/>
              <a:buChar char="○"/>
            </a:pPr>
            <a:r>
              <a:rPr lang="en-US"/>
              <a:t>Nominal development time</a:t>
            </a:r>
            <a:endParaRPr/>
          </a:p>
          <a:p>
            <a:pPr indent="-381000" lvl="1" marL="914400" rtl="0">
              <a:spcBef>
                <a:spcPts val="0"/>
              </a:spcBef>
              <a:spcAft>
                <a:spcPts val="0"/>
              </a:spcAft>
              <a:buSzPts val="2400"/>
              <a:buChar char="○"/>
            </a:pPr>
            <a:r>
              <a:rPr lang="en-US"/>
              <a:t>others</a:t>
            </a:r>
            <a:endParaRPr/>
          </a:p>
          <a:p>
            <a:pPr indent="-406400" lvl="0" marL="457200" rtl="0">
              <a:spcBef>
                <a:spcPts val="0"/>
              </a:spcBef>
              <a:spcAft>
                <a:spcPts val="0"/>
              </a:spcAft>
              <a:buSzPts val="2800"/>
              <a:buChar char="●"/>
            </a:pPr>
            <a:r>
              <a:rPr lang="en-US"/>
              <a:t>Demand side</a:t>
            </a:r>
            <a:endParaRPr/>
          </a:p>
          <a:p>
            <a:pPr indent="-381000" lvl="1" marL="914400" rtl="0">
              <a:spcBef>
                <a:spcPts val="0"/>
              </a:spcBef>
              <a:spcAft>
                <a:spcPts val="0"/>
              </a:spcAft>
              <a:buSzPts val="2400"/>
              <a:buChar char="○"/>
            </a:pPr>
            <a:r>
              <a:rPr lang="en-US"/>
              <a:t>downloads, citations, dependencies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248" name="Shape 248"/>
        <p:cNvGrpSpPr/>
        <p:nvPr/>
      </p:nvGrpSpPr>
      <p:grpSpPr>
        <a:xfrm>
          <a:off x="0" y="0"/>
          <a:ext cx="0" cy="0"/>
          <a:chOff x="0" y="0"/>
          <a:chExt cx="0" cy="0"/>
        </a:xfrm>
      </p:grpSpPr>
      <p:sp>
        <p:nvSpPr>
          <p:cNvPr id="249" name="Shape 249"/>
          <p:cNvSpPr txBox="1"/>
          <p:nvPr>
            <p:ph type="ctrTitle"/>
          </p:nvPr>
        </p:nvSpPr>
        <p:spPr>
          <a:xfrm>
            <a:off x="488629" y="1831682"/>
            <a:ext cx="68850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Old: Project Update </a:t>
            </a:r>
            <a:endParaRPr sz="3200"/>
          </a:p>
          <a:p>
            <a:pPr indent="0" lvl="0" marL="0" marR="0" rtl="0" algn="ctr">
              <a:lnSpc>
                <a:spcPct val="90000"/>
              </a:lnSpc>
              <a:spcBef>
                <a:spcPts val="0"/>
              </a:spcBef>
              <a:spcAft>
                <a:spcPts val="0"/>
              </a:spcAft>
              <a:buClr>
                <a:schemeClr val="dk2"/>
              </a:buClr>
              <a:buFont typeface="Raleway"/>
              <a:buNone/>
            </a:pPr>
            <a:r>
              <a:rPr lang="en-US" sz="3200"/>
              <a:t>Dec 2017</a:t>
            </a:r>
            <a:br>
              <a:rPr b="1" i="0" lang="en-US" sz="3200" u="none" cap="none" strike="noStrike">
                <a:solidFill>
                  <a:schemeClr val="dk2"/>
                </a:solidFill>
                <a:latin typeface="Raleway"/>
                <a:ea typeface="Raleway"/>
                <a:cs typeface="Raleway"/>
                <a:sym typeface="Raleway"/>
              </a:rPr>
            </a:br>
            <a:endParaRPr b="1" i="0" sz="3200" u="none" cap="none" strike="noStrike">
              <a:solidFill>
                <a:schemeClr val="dk2"/>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Overview</a:t>
            </a:r>
            <a:endParaRPr b="1" i="0" sz="4000" u="none" cap="none" strike="noStrike">
              <a:solidFill>
                <a:schemeClr val="dk2"/>
              </a:solidFill>
              <a:latin typeface="Raleway"/>
              <a:ea typeface="Raleway"/>
              <a:cs typeface="Raleway"/>
              <a:sym typeface="Raleway"/>
            </a:endParaRPr>
          </a:p>
        </p:txBody>
      </p:sp>
      <p:sp>
        <p:nvSpPr>
          <p:cNvPr id="256" name="Shape 256"/>
          <p:cNvSpPr txBox="1"/>
          <p:nvPr>
            <p:ph idx="1" type="body"/>
          </p:nvPr>
        </p:nvSpPr>
        <p:spPr>
          <a:xfrm>
            <a:off x="838200" y="1210225"/>
            <a:ext cx="10775100" cy="4599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666666"/>
              </a:buClr>
              <a:buSzPts val="2800"/>
              <a:buFont typeface="Arial"/>
              <a:buChar char="•"/>
            </a:pPr>
            <a:r>
              <a:rPr b="0" i="0" lang="en-US" sz="2800" u="none" cap="none" strike="noStrike">
                <a:solidFill>
                  <a:srgbClr val="666666"/>
                </a:solidFill>
                <a:latin typeface="Trebuchet MS"/>
                <a:ea typeface="Trebuchet MS"/>
                <a:cs typeface="Trebuchet MS"/>
                <a:sym typeface="Trebuchet MS"/>
              </a:rPr>
              <a:t>Current NCSES and other economic indicators do not measure the value of goods and services that do not have market transactions</a:t>
            </a:r>
            <a:endParaRPr b="0" i="0" sz="2800" u="none" cap="none" strike="noStrike">
              <a:solidFill>
                <a:srgbClr val="666666"/>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rgbClr val="666666"/>
              </a:buClr>
              <a:buSzPts val="2800"/>
              <a:buFont typeface="Arial"/>
              <a:buChar char="•"/>
            </a:pPr>
            <a:r>
              <a:rPr b="0" i="0" lang="en-US" sz="2800" u="none" cap="none" strike="noStrike">
                <a:solidFill>
                  <a:srgbClr val="666666"/>
                </a:solidFill>
                <a:latin typeface="Trebuchet MS"/>
                <a:ea typeface="Trebuchet MS"/>
                <a:cs typeface="Trebuchet MS"/>
                <a:sym typeface="Trebuchet MS"/>
              </a:rPr>
              <a:t>The goal is to test the feasibility and to develop methods to measure the impact and scope of open source software </a:t>
            </a:r>
            <a:endParaRPr b="0" i="0" sz="2800" u="none" cap="none" strike="noStrike">
              <a:solidFill>
                <a:srgbClr val="666666"/>
              </a:solidFill>
              <a:latin typeface="Trebuchet MS"/>
              <a:ea typeface="Trebuchet MS"/>
              <a:cs typeface="Trebuchet MS"/>
              <a:sym typeface="Trebuchet MS"/>
            </a:endParaRPr>
          </a:p>
        </p:txBody>
      </p:sp>
      <p:pic>
        <p:nvPicPr>
          <p:cNvPr id="257" name="Shape 257"/>
          <p:cNvPicPr preferRelativeResize="0"/>
          <p:nvPr/>
        </p:nvPicPr>
        <p:blipFill rotWithShape="1">
          <a:blip r:embed="rId3">
            <a:alphaModFix/>
          </a:blip>
          <a:srcRect b="0" l="0" r="0" t="0"/>
          <a:stretch/>
        </p:blipFill>
        <p:spPr>
          <a:xfrm>
            <a:off x="2655517" y="3783758"/>
            <a:ext cx="8647800" cy="2354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Goals &amp; Deliverables</a:t>
            </a:r>
            <a:endParaRPr b="1" i="0" sz="4000" u="none" cap="none" strike="noStrike">
              <a:solidFill>
                <a:schemeClr val="dk2"/>
              </a:solidFill>
              <a:latin typeface="Raleway"/>
              <a:ea typeface="Raleway"/>
              <a:cs typeface="Raleway"/>
              <a:sym typeface="Raleway"/>
            </a:endParaRPr>
          </a:p>
        </p:txBody>
      </p:sp>
      <p:pic>
        <p:nvPicPr>
          <p:cNvPr id="263" name="Shape 263"/>
          <p:cNvPicPr preferRelativeResize="0"/>
          <p:nvPr/>
        </p:nvPicPr>
        <p:blipFill rotWithShape="1">
          <a:blip r:embed="rId3">
            <a:alphaModFix/>
          </a:blip>
          <a:srcRect b="0" l="0" r="0" t="0"/>
          <a:stretch/>
        </p:blipFill>
        <p:spPr>
          <a:xfrm>
            <a:off x="6104965" y="1292628"/>
            <a:ext cx="5568230" cy="4281454"/>
          </a:xfrm>
          <a:prstGeom prst="rect">
            <a:avLst/>
          </a:prstGeom>
          <a:noFill/>
          <a:ln>
            <a:noFill/>
          </a:ln>
        </p:spPr>
      </p:pic>
      <p:sp>
        <p:nvSpPr>
          <p:cNvPr id="264" name="Shape 264"/>
          <p:cNvSpPr txBox="1"/>
          <p:nvPr/>
        </p:nvSpPr>
        <p:spPr>
          <a:xfrm>
            <a:off x="443750" y="977750"/>
            <a:ext cx="5998800" cy="526560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rgbClr val="666666"/>
              </a:buClr>
              <a:buSzPts val="2800"/>
              <a:buFont typeface="Arial"/>
              <a:buChar char="•"/>
            </a:pPr>
            <a:r>
              <a:rPr lang="en-US" sz="2800">
                <a:solidFill>
                  <a:srgbClr val="666666"/>
                </a:solidFill>
                <a:latin typeface="Trebuchet MS"/>
                <a:ea typeface="Trebuchet MS"/>
                <a:cs typeface="Trebuchet MS"/>
                <a:sym typeface="Trebuchet MS"/>
              </a:rPr>
              <a:t>Building on research conducted during Summer 2016, Fall 2016, and Spring 2017</a:t>
            </a:r>
            <a:endParaRPr>
              <a:solidFill>
                <a:srgbClr val="666666"/>
              </a:solidFill>
            </a:endParaRPr>
          </a:p>
          <a:p>
            <a:pPr indent="-457200" lvl="0" marL="457200" marR="0" rtl="0" algn="l">
              <a:spcBef>
                <a:spcPts val="0"/>
              </a:spcBef>
              <a:spcAft>
                <a:spcPts val="0"/>
              </a:spcAft>
              <a:buClr>
                <a:srgbClr val="666666"/>
              </a:buClr>
              <a:buSzPts val="2800"/>
              <a:buFont typeface="Arial"/>
              <a:buChar char="•"/>
            </a:pPr>
            <a:r>
              <a:rPr lang="en-US" sz="2800">
                <a:solidFill>
                  <a:srgbClr val="666666"/>
                </a:solidFill>
                <a:latin typeface="Trebuchet MS"/>
                <a:ea typeface="Trebuchet MS"/>
                <a:cs typeface="Trebuchet MS"/>
                <a:sym typeface="Trebuchet MS"/>
              </a:rPr>
              <a:t>Understanding existing cost/value models for private  software </a:t>
            </a:r>
            <a:endParaRPr>
              <a:solidFill>
                <a:srgbClr val="666666"/>
              </a:solidFill>
            </a:endParaRPr>
          </a:p>
          <a:p>
            <a:pPr indent="-457200" lvl="0" marL="457200" marR="0" rtl="0" algn="l">
              <a:spcBef>
                <a:spcPts val="0"/>
              </a:spcBef>
              <a:spcAft>
                <a:spcPts val="0"/>
              </a:spcAft>
              <a:buClr>
                <a:srgbClr val="666666"/>
              </a:buClr>
              <a:buSzPts val="2800"/>
              <a:buFont typeface="Arial"/>
              <a:buChar char="•"/>
            </a:pPr>
            <a:r>
              <a:rPr lang="en-US" sz="2800">
                <a:solidFill>
                  <a:srgbClr val="666666"/>
                </a:solidFill>
                <a:latin typeface="Trebuchet MS"/>
                <a:ea typeface="Trebuchet MS"/>
                <a:cs typeface="Trebuchet MS"/>
                <a:sym typeface="Trebuchet MS"/>
              </a:rPr>
              <a:t>Adapting to open source software</a:t>
            </a:r>
            <a:endParaRPr sz="2800">
              <a:solidFill>
                <a:srgbClr val="666666"/>
              </a:solidFill>
              <a:latin typeface="Trebuchet MS"/>
              <a:ea typeface="Trebuchet MS"/>
              <a:cs typeface="Trebuchet MS"/>
              <a:sym typeface="Trebuchet MS"/>
            </a:endParaRPr>
          </a:p>
          <a:p>
            <a:pPr indent="-457200" lvl="0" marL="457200" marR="0" rtl="0" algn="l">
              <a:spcBef>
                <a:spcPts val="0"/>
              </a:spcBef>
              <a:spcAft>
                <a:spcPts val="0"/>
              </a:spcAft>
              <a:buClr>
                <a:srgbClr val="666666"/>
              </a:buClr>
              <a:buSzPts val="2800"/>
              <a:buFont typeface="Trebuchet MS"/>
              <a:buChar char="•"/>
            </a:pPr>
            <a:r>
              <a:rPr lang="en-US" sz="2800">
                <a:solidFill>
                  <a:srgbClr val="666666"/>
                </a:solidFill>
                <a:latin typeface="Trebuchet MS"/>
                <a:ea typeface="Trebuchet MS"/>
                <a:cs typeface="Trebuchet MS"/>
                <a:sym typeface="Trebuchet MS"/>
              </a:rPr>
              <a:t>Data Mining</a:t>
            </a:r>
            <a:endParaRPr sz="2800">
              <a:solidFill>
                <a:srgbClr val="666666"/>
              </a:solidFill>
              <a:latin typeface="Trebuchet MS"/>
              <a:ea typeface="Trebuchet MS"/>
              <a:cs typeface="Trebuchet MS"/>
              <a:sym typeface="Trebuchet MS"/>
            </a:endParaRPr>
          </a:p>
          <a:p>
            <a:pPr indent="-457200" lvl="0" marL="457200" marR="0" rtl="0" algn="l">
              <a:spcBef>
                <a:spcPts val="0"/>
              </a:spcBef>
              <a:spcAft>
                <a:spcPts val="0"/>
              </a:spcAft>
              <a:buClr>
                <a:srgbClr val="666666"/>
              </a:buClr>
              <a:buSzPts val="2800"/>
              <a:buFont typeface="Arial"/>
              <a:buChar char="•"/>
            </a:pPr>
            <a:r>
              <a:rPr lang="en-US" sz="2800">
                <a:solidFill>
                  <a:srgbClr val="666666"/>
                </a:solidFill>
                <a:latin typeface="Trebuchet MS"/>
                <a:ea typeface="Trebuchet MS"/>
                <a:cs typeface="Trebuchet MS"/>
                <a:sym typeface="Trebuchet MS"/>
              </a:rPr>
              <a:t>Develop methods to estimate cost</a:t>
            </a:r>
            <a:endParaRPr sz="2800">
              <a:solidFill>
                <a:srgbClr val="666666"/>
              </a:solidFill>
              <a:latin typeface="Trebuchet MS"/>
              <a:ea typeface="Trebuchet MS"/>
              <a:cs typeface="Trebuchet MS"/>
              <a:sym typeface="Trebuchet MS"/>
            </a:endParaRPr>
          </a:p>
          <a:p>
            <a:pPr indent="-457200" lvl="0" marL="457200" marR="0" rtl="0" algn="l">
              <a:spcBef>
                <a:spcPts val="0"/>
              </a:spcBef>
              <a:spcAft>
                <a:spcPts val="0"/>
              </a:spcAft>
              <a:buClr>
                <a:srgbClr val="666666"/>
              </a:buClr>
              <a:buSzPts val="2800"/>
              <a:buFont typeface="Arial"/>
              <a:buChar char="•"/>
            </a:pPr>
            <a:r>
              <a:rPr lang="en-US" sz="2800">
                <a:solidFill>
                  <a:srgbClr val="666666"/>
                </a:solidFill>
                <a:latin typeface="Trebuchet MS"/>
                <a:ea typeface="Trebuchet MS"/>
                <a:cs typeface="Trebuchet MS"/>
                <a:sym typeface="Trebuchet MS"/>
              </a:rPr>
              <a:t>Modeling and network analysis</a:t>
            </a:r>
            <a:endParaRPr sz="2800">
              <a:solidFill>
                <a:srgbClr val="666666"/>
              </a:solidFill>
              <a:latin typeface="Trebuchet MS"/>
              <a:ea typeface="Trebuchet MS"/>
              <a:cs typeface="Trebuchet MS"/>
              <a:sym typeface="Trebuchet M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Review of Cost Models</a:t>
            </a:r>
            <a:endParaRPr/>
          </a:p>
        </p:txBody>
      </p:sp>
      <p:sp>
        <p:nvSpPr>
          <p:cNvPr id="271" name="Shape 271"/>
          <p:cNvSpPr txBox="1"/>
          <p:nvPr>
            <p:ph idx="1" type="body"/>
          </p:nvPr>
        </p:nvSpPr>
        <p:spPr>
          <a:xfrm>
            <a:off x="838200" y="1210235"/>
            <a:ext cx="10515600" cy="4599000"/>
          </a:xfrm>
          <a:prstGeom prst="rect">
            <a:avLst/>
          </a:prstGeom>
        </p:spPr>
        <p:txBody>
          <a:bodyPr anchorCtr="0" anchor="t" bIns="91425" lIns="91425" spcFirstLastPara="1" rIns="91425" wrap="square" tIns="91425">
            <a:noAutofit/>
          </a:bodyPr>
          <a:lstStyle/>
          <a:p>
            <a:pPr indent="-355600" lvl="0" marL="457200" rtl="0">
              <a:spcBef>
                <a:spcPts val="1000"/>
              </a:spcBef>
              <a:spcAft>
                <a:spcPts val="0"/>
              </a:spcAft>
              <a:buClr>
                <a:srgbClr val="666666"/>
              </a:buClr>
              <a:buSzPts val="2000"/>
              <a:buChar char="●"/>
            </a:pPr>
            <a:r>
              <a:rPr lang="en-US" sz="2000">
                <a:solidFill>
                  <a:srgbClr val="666666"/>
                </a:solidFill>
              </a:rPr>
              <a:t>COCOMO II</a:t>
            </a:r>
            <a:endParaRPr sz="2000">
              <a:solidFill>
                <a:srgbClr val="666666"/>
              </a:solidFill>
            </a:endParaRPr>
          </a:p>
          <a:p>
            <a:pPr indent="-355600" lvl="1" marL="914400" rtl="0">
              <a:spcBef>
                <a:spcPts val="0"/>
              </a:spcBef>
              <a:spcAft>
                <a:spcPts val="0"/>
              </a:spcAft>
              <a:buClr>
                <a:srgbClr val="666666"/>
              </a:buClr>
              <a:buSzPts val="2000"/>
              <a:buChar char="○"/>
            </a:pPr>
            <a:r>
              <a:rPr lang="en-US" sz="2000">
                <a:solidFill>
                  <a:srgbClr val="666666"/>
                </a:solidFill>
              </a:rPr>
              <a:t>Was derived from COCOMO 81 which was created by Dr. Barry Boehm in 1981</a:t>
            </a:r>
            <a:endParaRPr sz="2000">
              <a:solidFill>
                <a:srgbClr val="666666"/>
              </a:solidFill>
            </a:endParaRPr>
          </a:p>
          <a:p>
            <a:pPr indent="-355600" lvl="1" marL="914400" rtl="0">
              <a:spcBef>
                <a:spcPts val="0"/>
              </a:spcBef>
              <a:spcAft>
                <a:spcPts val="0"/>
              </a:spcAft>
              <a:buClr>
                <a:srgbClr val="666666"/>
              </a:buClr>
              <a:buSzPts val="2000"/>
              <a:buChar char="○"/>
            </a:pPr>
            <a:r>
              <a:rPr lang="en-US" sz="2000">
                <a:solidFill>
                  <a:srgbClr val="666666"/>
                </a:solidFill>
              </a:rPr>
              <a:t>Develop by USC in 2000 </a:t>
            </a:r>
            <a:endParaRPr sz="2000">
              <a:solidFill>
                <a:srgbClr val="666666"/>
              </a:solidFill>
            </a:endParaRPr>
          </a:p>
          <a:p>
            <a:pPr indent="-355600" lvl="1" marL="914400" rtl="0">
              <a:spcBef>
                <a:spcPts val="0"/>
              </a:spcBef>
              <a:spcAft>
                <a:spcPts val="0"/>
              </a:spcAft>
              <a:buClr>
                <a:srgbClr val="666666"/>
              </a:buClr>
              <a:buSzPts val="2000"/>
              <a:buChar char="○"/>
            </a:pPr>
            <a:r>
              <a:rPr lang="en-US" sz="2000">
                <a:solidFill>
                  <a:srgbClr val="666666"/>
                </a:solidFill>
              </a:rPr>
              <a:t>Model incorporated key algorithms into one: Software Scale Drives; Software Cost Drivers; Product Drivers; Maintenance</a:t>
            </a:r>
            <a:endParaRPr sz="2000">
              <a:solidFill>
                <a:srgbClr val="666666"/>
              </a:solidFill>
            </a:endParaRPr>
          </a:p>
          <a:p>
            <a:pPr indent="-355600" lvl="0" marL="457200" rtl="0">
              <a:spcBef>
                <a:spcPts val="0"/>
              </a:spcBef>
              <a:spcAft>
                <a:spcPts val="0"/>
              </a:spcAft>
              <a:buClr>
                <a:srgbClr val="666666"/>
              </a:buClr>
              <a:buSzPts val="2000"/>
              <a:buChar char="●"/>
            </a:pPr>
            <a:r>
              <a:rPr lang="en-US" sz="2000">
                <a:solidFill>
                  <a:srgbClr val="666666"/>
                </a:solidFill>
              </a:rPr>
              <a:t>SLIM </a:t>
            </a:r>
            <a:endParaRPr sz="2000">
              <a:solidFill>
                <a:srgbClr val="666666"/>
              </a:solidFill>
            </a:endParaRPr>
          </a:p>
          <a:p>
            <a:pPr indent="-355600" lvl="1" marL="914400" rtl="0">
              <a:spcBef>
                <a:spcPts val="0"/>
              </a:spcBef>
              <a:spcAft>
                <a:spcPts val="0"/>
              </a:spcAft>
              <a:buClr>
                <a:srgbClr val="666666"/>
              </a:buClr>
              <a:buSzPts val="2000"/>
              <a:buChar char="○"/>
            </a:pPr>
            <a:r>
              <a:rPr lang="en-US" sz="2000">
                <a:solidFill>
                  <a:srgbClr val="666666"/>
                </a:solidFill>
              </a:rPr>
              <a:t>Developed in 1978 by Putnam to determine the time and effort required to complete a project of a certain size</a:t>
            </a:r>
            <a:endParaRPr sz="2000">
              <a:solidFill>
                <a:srgbClr val="666666"/>
              </a:solidFill>
            </a:endParaRPr>
          </a:p>
          <a:p>
            <a:pPr indent="-355600" lvl="1" marL="914400" rtl="0">
              <a:spcBef>
                <a:spcPts val="0"/>
              </a:spcBef>
              <a:spcAft>
                <a:spcPts val="0"/>
              </a:spcAft>
              <a:buClr>
                <a:srgbClr val="666666"/>
              </a:buClr>
              <a:buSzPts val="2000"/>
              <a:buChar char="○"/>
            </a:pPr>
            <a:r>
              <a:rPr lang="en-US" sz="2000">
                <a:solidFill>
                  <a:srgbClr val="666666"/>
                </a:solidFill>
              </a:rPr>
              <a:t>Simplest model to follow and calibrate</a:t>
            </a:r>
            <a:endParaRPr sz="2000">
              <a:solidFill>
                <a:srgbClr val="666666"/>
              </a:solidFill>
            </a:endParaRPr>
          </a:p>
          <a:p>
            <a:pPr indent="-355600" lvl="0" marL="457200" rtl="0">
              <a:spcBef>
                <a:spcPts val="0"/>
              </a:spcBef>
              <a:spcAft>
                <a:spcPts val="0"/>
              </a:spcAft>
              <a:buClr>
                <a:srgbClr val="666666"/>
              </a:buClr>
              <a:buSzPts val="2000"/>
              <a:buChar char="●"/>
            </a:pPr>
            <a:r>
              <a:rPr lang="en-US" sz="2000">
                <a:solidFill>
                  <a:srgbClr val="666666"/>
                </a:solidFill>
              </a:rPr>
              <a:t>SEER SEM</a:t>
            </a:r>
            <a:endParaRPr sz="2000">
              <a:solidFill>
                <a:srgbClr val="666666"/>
              </a:solidFill>
            </a:endParaRPr>
          </a:p>
          <a:p>
            <a:pPr indent="-355600" lvl="1" marL="914400" rtl="0">
              <a:lnSpc>
                <a:spcPct val="100000"/>
              </a:lnSpc>
              <a:spcBef>
                <a:spcPts val="0"/>
              </a:spcBef>
              <a:spcAft>
                <a:spcPts val="0"/>
              </a:spcAft>
              <a:buClr>
                <a:srgbClr val="666666"/>
              </a:buClr>
              <a:buSzPts val="2000"/>
              <a:buChar char="○"/>
            </a:pPr>
            <a:r>
              <a:rPr b="1" lang="en-US" sz="2000">
                <a:solidFill>
                  <a:srgbClr val="666666"/>
                </a:solidFill>
              </a:rPr>
              <a:t> </a:t>
            </a:r>
            <a:r>
              <a:rPr lang="en-US" sz="2000">
                <a:solidFill>
                  <a:srgbClr val="666666"/>
                </a:solidFill>
              </a:rPr>
              <a:t>Algorithmic project management software application designed to estimate, plan and monitor the effort and resources required for any type of software development and/or maintenance project.</a:t>
            </a:r>
            <a:endParaRPr sz="2000">
              <a:solidFill>
                <a:srgbClr val="666666"/>
              </a:solidFill>
            </a:endParaRPr>
          </a:p>
          <a:p>
            <a:pPr indent="-355600" lvl="0" marL="457200" rtl="0">
              <a:spcBef>
                <a:spcPts val="0"/>
              </a:spcBef>
              <a:spcAft>
                <a:spcPts val="0"/>
              </a:spcAft>
              <a:buClr>
                <a:srgbClr val="666666"/>
              </a:buClr>
              <a:buSzPts val="2000"/>
              <a:buChar char="●"/>
            </a:pPr>
            <a:r>
              <a:rPr lang="en-US" sz="2000">
                <a:solidFill>
                  <a:srgbClr val="666666"/>
                </a:solidFill>
              </a:rPr>
              <a:t>Other proprietary versions(only part of the algorithm are published)</a:t>
            </a:r>
            <a:endParaRPr sz="2000">
              <a:solidFill>
                <a:srgbClr val="66666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Cost Factors from Models</a:t>
            </a:r>
            <a:endParaRPr/>
          </a:p>
        </p:txBody>
      </p:sp>
      <p:sp>
        <p:nvSpPr>
          <p:cNvPr id="278" name="Shape 278"/>
          <p:cNvSpPr txBox="1"/>
          <p:nvPr>
            <p:ph idx="1" type="body"/>
          </p:nvPr>
        </p:nvSpPr>
        <p:spPr>
          <a:xfrm>
            <a:off x="847100" y="1185185"/>
            <a:ext cx="10515600" cy="4599000"/>
          </a:xfrm>
          <a:prstGeom prst="rect">
            <a:avLst/>
          </a:prstGeom>
        </p:spPr>
        <p:txBody>
          <a:bodyPr anchorCtr="0" anchor="t" bIns="91425" lIns="91425" spcFirstLastPara="1" rIns="91425" wrap="square" tIns="91425">
            <a:noAutofit/>
          </a:bodyPr>
          <a:lstStyle/>
          <a:p>
            <a:pPr indent="-406400" lvl="0" marL="457200" rtl="0">
              <a:lnSpc>
                <a:spcPct val="115000"/>
              </a:lnSpc>
              <a:spcBef>
                <a:spcPts val="0"/>
              </a:spcBef>
              <a:spcAft>
                <a:spcPts val="0"/>
              </a:spcAft>
              <a:buSzPts val="2800"/>
              <a:buChar char="•"/>
            </a:pPr>
            <a:r>
              <a:rPr lang="en-US"/>
              <a:t>Scale Drivers</a:t>
            </a:r>
            <a:endParaRPr/>
          </a:p>
          <a:p>
            <a:pPr indent="-381000" lvl="1" marL="914400" rtl="0">
              <a:lnSpc>
                <a:spcPct val="115000"/>
              </a:lnSpc>
              <a:spcBef>
                <a:spcPts val="0"/>
              </a:spcBef>
              <a:spcAft>
                <a:spcPts val="0"/>
              </a:spcAft>
              <a:buSzPts val="2400"/>
              <a:buChar char="•"/>
            </a:pPr>
            <a:r>
              <a:rPr lang="en-US"/>
              <a:t>Evaluation of Economies and Diseconomies as Team Dynamics</a:t>
            </a:r>
            <a:endParaRPr/>
          </a:p>
          <a:p>
            <a:pPr indent="-406400" lvl="0" marL="457200" rtl="0">
              <a:lnSpc>
                <a:spcPct val="115000"/>
              </a:lnSpc>
              <a:spcBef>
                <a:spcPts val="0"/>
              </a:spcBef>
              <a:spcAft>
                <a:spcPts val="0"/>
              </a:spcAft>
              <a:buSzPts val="2800"/>
              <a:buChar char="•"/>
            </a:pPr>
            <a:r>
              <a:rPr lang="en-US"/>
              <a:t>Cost Drivers</a:t>
            </a:r>
            <a:endParaRPr/>
          </a:p>
          <a:p>
            <a:pPr indent="-381000" lvl="1" marL="914400" rtl="0">
              <a:lnSpc>
                <a:spcPct val="115000"/>
              </a:lnSpc>
              <a:spcBef>
                <a:spcPts val="0"/>
              </a:spcBef>
              <a:spcAft>
                <a:spcPts val="0"/>
              </a:spcAft>
              <a:buClr>
                <a:srgbClr val="616161"/>
              </a:buClr>
              <a:buSzPts val="2400"/>
              <a:buFont typeface="Proxima Nova"/>
              <a:buChar char="•"/>
            </a:pPr>
            <a:r>
              <a:rPr lang="en-US">
                <a:solidFill>
                  <a:srgbClr val="616161"/>
                </a:solidFill>
                <a:latin typeface="Proxima Nova"/>
                <a:ea typeface="Proxima Nova"/>
                <a:cs typeface="Proxima Nova"/>
                <a:sym typeface="Proxima Nova"/>
              </a:rPr>
              <a:t>Product attributes</a:t>
            </a:r>
            <a:endParaRPr>
              <a:solidFill>
                <a:srgbClr val="616161"/>
              </a:solidFill>
              <a:latin typeface="Proxima Nova"/>
              <a:ea typeface="Proxima Nova"/>
              <a:cs typeface="Proxima Nova"/>
              <a:sym typeface="Proxima Nova"/>
            </a:endParaRPr>
          </a:p>
          <a:p>
            <a:pPr indent="-381000" lvl="1" marL="914400" rtl="0">
              <a:lnSpc>
                <a:spcPct val="115000"/>
              </a:lnSpc>
              <a:spcBef>
                <a:spcPts val="0"/>
              </a:spcBef>
              <a:spcAft>
                <a:spcPts val="0"/>
              </a:spcAft>
              <a:buClr>
                <a:srgbClr val="616161"/>
              </a:buClr>
              <a:buSzPts val="2400"/>
              <a:buFont typeface="Proxima Nova"/>
              <a:buChar char="•"/>
            </a:pPr>
            <a:r>
              <a:rPr lang="en-US">
                <a:solidFill>
                  <a:srgbClr val="616161"/>
                </a:solidFill>
                <a:latin typeface="Proxima Nova"/>
                <a:ea typeface="Proxima Nova"/>
                <a:cs typeface="Proxima Nova"/>
                <a:sym typeface="Proxima Nova"/>
              </a:rPr>
              <a:t>Hardware attributes</a:t>
            </a:r>
            <a:endParaRPr>
              <a:solidFill>
                <a:srgbClr val="616161"/>
              </a:solidFill>
              <a:latin typeface="Proxima Nova"/>
              <a:ea typeface="Proxima Nova"/>
              <a:cs typeface="Proxima Nova"/>
              <a:sym typeface="Proxima Nova"/>
            </a:endParaRPr>
          </a:p>
          <a:p>
            <a:pPr indent="-381000" lvl="1" marL="914400" rtl="0">
              <a:lnSpc>
                <a:spcPct val="115000"/>
              </a:lnSpc>
              <a:spcBef>
                <a:spcPts val="0"/>
              </a:spcBef>
              <a:spcAft>
                <a:spcPts val="0"/>
              </a:spcAft>
              <a:buClr>
                <a:srgbClr val="616161"/>
              </a:buClr>
              <a:buSzPts val="2400"/>
              <a:buFont typeface="Proxima Nova"/>
              <a:buChar char="•"/>
            </a:pPr>
            <a:r>
              <a:rPr lang="en-US">
                <a:solidFill>
                  <a:srgbClr val="616161"/>
                </a:solidFill>
                <a:latin typeface="Proxima Nova"/>
                <a:ea typeface="Proxima Nova"/>
                <a:cs typeface="Proxima Nova"/>
                <a:sym typeface="Proxima Nova"/>
              </a:rPr>
              <a:t>Personnel attributes</a:t>
            </a:r>
            <a:endParaRPr>
              <a:solidFill>
                <a:srgbClr val="616161"/>
              </a:solidFill>
              <a:latin typeface="Proxima Nova"/>
              <a:ea typeface="Proxima Nova"/>
              <a:cs typeface="Proxima Nova"/>
              <a:sym typeface="Proxima Nova"/>
            </a:endParaRPr>
          </a:p>
          <a:p>
            <a:pPr indent="-381000" lvl="1" marL="914400" rtl="0">
              <a:lnSpc>
                <a:spcPct val="115000"/>
              </a:lnSpc>
              <a:spcBef>
                <a:spcPts val="0"/>
              </a:spcBef>
              <a:spcAft>
                <a:spcPts val="0"/>
              </a:spcAft>
              <a:buClr>
                <a:srgbClr val="616161"/>
              </a:buClr>
              <a:buSzPts val="2400"/>
              <a:buFont typeface="Proxima Nova"/>
              <a:buChar char="•"/>
            </a:pPr>
            <a:r>
              <a:rPr lang="en-US">
                <a:solidFill>
                  <a:srgbClr val="616161"/>
                </a:solidFill>
                <a:latin typeface="Proxima Nova"/>
                <a:ea typeface="Proxima Nova"/>
                <a:cs typeface="Proxima Nova"/>
                <a:sym typeface="Proxima Nova"/>
              </a:rPr>
              <a:t>Project attributes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Cost Drivers</a:t>
            </a:r>
            <a:endParaRPr/>
          </a:p>
        </p:txBody>
      </p:sp>
      <p:graphicFrame>
        <p:nvGraphicFramePr>
          <p:cNvPr id="285" name="Shape 285"/>
          <p:cNvGraphicFramePr/>
          <p:nvPr/>
        </p:nvGraphicFramePr>
        <p:xfrm>
          <a:off x="747213" y="1152300"/>
          <a:ext cx="3000000" cy="3000000"/>
        </p:xfrm>
        <a:graphic>
          <a:graphicData uri="http://schemas.openxmlformats.org/drawingml/2006/table">
            <a:tbl>
              <a:tblPr>
                <a:noFill/>
                <a:tableStyleId>{A8D5D4F7-7F2F-49D9-ADBD-29AE2FFE1535}</a:tableStyleId>
              </a:tblPr>
              <a:tblGrid>
                <a:gridCol w="2486100"/>
                <a:gridCol w="3170950"/>
                <a:gridCol w="4897150"/>
              </a:tblGrid>
              <a:tr h="279000">
                <a:tc>
                  <a:txBody>
                    <a:bodyPr>
                      <a:noAutofit/>
                    </a:bodyPr>
                    <a:lstStyle/>
                    <a:p>
                      <a:pPr indent="0" lvl="0" marL="0" rtl="0">
                        <a:lnSpc>
                          <a:spcPct val="115000"/>
                        </a:lnSpc>
                        <a:spcBef>
                          <a:spcPts val="0"/>
                        </a:spcBef>
                        <a:spcAft>
                          <a:spcPts val="0"/>
                        </a:spcAft>
                        <a:buNone/>
                      </a:pPr>
                      <a:r>
                        <a:rPr b="1" lang="en-US">
                          <a:latin typeface="Trebuchet MS"/>
                          <a:ea typeface="Trebuchet MS"/>
                          <a:cs typeface="Trebuchet MS"/>
                          <a:sym typeface="Trebuchet MS"/>
                        </a:rPr>
                        <a:t>COCOMO II Factor</a:t>
                      </a:r>
                      <a:endParaRPr b="1">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nSpc>
                          <a:spcPct val="115000"/>
                        </a:lnSpc>
                        <a:spcBef>
                          <a:spcPts val="0"/>
                        </a:spcBef>
                        <a:spcAft>
                          <a:spcPts val="0"/>
                        </a:spcAft>
                        <a:buNone/>
                      </a:pPr>
                      <a:r>
                        <a:rPr b="1" lang="en-US">
                          <a:latin typeface="Trebuchet MS"/>
                          <a:ea typeface="Trebuchet MS"/>
                          <a:cs typeface="Trebuchet MS"/>
                          <a:sym typeface="Trebuchet MS"/>
                        </a:rPr>
                        <a:t>SEER-SEM Factor(s)</a:t>
                      </a:r>
                      <a:endParaRPr b="1">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nSpc>
                          <a:spcPct val="115000"/>
                        </a:lnSpc>
                        <a:spcBef>
                          <a:spcPts val="0"/>
                        </a:spcBef>
                        <a:spcAft>
                          <a:spcPts val="0"/>
                        </a:spcAft>
                        <a:buNone/>
                      </a:pPr>
                      <a:r>
                        <a:rPr b="1" lang="en-US">
                          <a:latin typeface="Trebuchet MS"/>
                          <a:ea typeface="Trebuchet MS"/>
                          <a:cs typeface="Trebuchet MS"/>
                          <a:sym typeface="Trebuchet MS"/>
                        </a:rPr>
                        <a:t>Putnam SLIM</a:t>
                      </a:r>
                      <a:endParaRPr b="1">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F0F0F"/>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79000">
                <a:tc>
                  <a:txBody>
                    <a:bodyPr>
                      <a:noAutofit/>
                    </a:bodyPr>
                    <a:lstStyle/>
                    <a:p>
                      <a:pPr indent="0" lvl="0" marL="0" rtl="0">
                        <a:lnSpc>
                          <a:spcPct val="115000"/>
                        </a:lnSpc>
                        <a:spcBef>
                          <a:spcPts val="0"/>
                        </a:spcBef>
                        <a:spcAft>
                          <a:spcPts val="0"/>
                        </a:spcAft>
                        <a:buNone/>
                      </a:pPr>
                      <a:r>
                        <a:rPr b="1" lang="en-US">
                          <a:solidFill>
                            <a:srgbClr val="FF0000"/>
                          </a:solidFill>
                          <a:latin typeface="Trebuchet MS"/>
                          <a:ea typeface="Trebuchet MS"/>
                          <a:cs typeface="Trebuchet MS"/>
                          <a:sym typeface="Trebuchet MS"/>
                        </a:rPr>
                        <a:t>PRODUCT ATTRIBUTES</a:t>
                      </a:r>
                      <a:endParaRPr b="1">
                        <a:solidFill>
                          <a:srgbClr val="FF0000"/>
                        </a:solidFill>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9000">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Required Software Reliability</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Specification Level - Reliability</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Required Reliability</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r>
              <a:tr h="279000">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Data Base Size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NONE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US" sz="1000"/>
                        <a:t>NONE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0825">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Product Complexity</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 Complexity (Staffing) - Application Class Complexity</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Complexity</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r>
              <a:tr h="520825">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Required Reusability</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 Reusability Level Required - Software Impacted by Reuse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Reuse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r>
              <a:tr h="279000">
                <a:tc>
                  <a:txBody>
                    <a:bodyPr>
                      <a:noAutofit/>
                    </a:bodyPr>
                    <a:lstStyle/>
                    <a:p>
                      <a:pPr indent="0" lvl="0" marL="0" rtl="0">
                        <a:lnSpc>
                          <a:spcPct val="115000"/>
                        </a:lnSpc>
                        <a:spcBef>
                          <a:spcPts val="0"/>
                        </a:spcBef>
                        <a:spcAft>
                          <a:spcPts val="0"/>
                        </a:spcAft>
                        <a:buNone/>
                      </a:pPr>
                      <a:r>
                        <a:rPr lang="en-US" sz="1000"/>
                        <a:t>Documentation Match to Lifecycle Needs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NONE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US" sz="1000"/>
                        <a:t>NONE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9000">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NONE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NONE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US" sz="1000"/>
                        <a:t>Language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9000">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NONE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NONE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US" sz="1000"/>
                        <a:t>Type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86" name="Shape 286"/>
          <p:cNvGraphicFramePr/>
          <p:nvPr/>
        </p:nvGraphicFramePr>
        <p:xfrm>
          <a:off x="747213" y="4219350"/>
          <a:ext cx="3000000" cy="3000000"/>
        </p:xfrm>
        <a:graphic>
          <a:graphicData uri="http://schemas.openxmlformats.org/drawingml/2006/table">
            <a:tbl>
              <a:tblPr>
                <a:noFill/>
                <a:tableStyleId>{A8D5D4F7-7F2F-49D9-ADBD-29AE2FFE1535}</a:tableStyleId>
              </a:tblPr>
              <a:tblGrid>
                <a:gridCol w="2486100"/>
                <a:gridCol w="3170950"/>
                <a:gridCol w="4897150"/>
              </a:tblGrid>
              <a:tr h="271525">
                <a:tc>
                  <a:txBody>
                    <a:bodyPr>
                      <a:noAutofit/>
                    </a:bodyPr>
                    <a:lstStyle/>
                    <a:p>
                      <a:pPr indent="0" lvl="0" marL="0" rtl="0">
                        <a:lnSpc>
                          <a:spcPct val="115000"/>
                        </a:lnSpc>
                        <a:spcBef>
                          <a:spcPts val="0"/>
                        </a:spcBef>
                        <a:spcAft>
                          <a:spcPts val="0"/>
                        </a:spcAft>
                        <a:buNone/>
                      </a:pPr>
                      <a:r>
                        <a:rPr b="1" lang="en-US">
                          <a:solidFill>
                            <a:srgbClr val="FF0000"/>
                          </a:solidFill>
                          <a:latin typeface="Trebuchet MS"/>
                          <a:ea typeface="Trebuchet MS"/>
                          <a:cs typeface="Trebuchet MS"/>
                          <a:sym typeface="Trebuchet MS"/>
                        </a:rPr>
                        <a:t>PLATFORM ATTRIBUTES</a:t>
                      </a:r>
                      <a:endParaRPr b="1">
                        <a:solidFill>
                          <a:srgbClr val="FF0000"/>
                        </a:solidFill>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1525">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Execution Time Constraint</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Time Constraints</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Time Constraint</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r>
              <a:tr h="271525">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Main Storage Constraint</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Memory Constraints</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Storage Constraint</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r>
              <a:tr h="506825">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Platform Volatility</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 Target System Volatility - Host System Volatility</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NONE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Timeline/Milestones</a:t>
            </a:r>
            <a:endParaRPr/>
          </a:p>
        </p:txBody>
      </p:sp>
      <p:sp>
        <p:nvSpPr>
          <p:cNvPr id="67" name="Shape 67"/>
          <p:cNvSpPr txBox="1"/>
          <p:nvPr>
            <p:ph idx="1" type="body"/>
          </p:nvPr>
        </p:nvSpPr>
        <p:spPr>
          <a:xfrm>
            <a:off x="838200" y="1210235"/>
            <a:ext cx="10515600" cy="4599000"/>
          </a:xfrm>
          <a:prstGeom prst="rect">
            <a:avLst/>
          </a:prstGeom>
        </p:spPr>
        <p:txBody>
          <a:bodyPr anchorCtr="0" anchor="t" bIns="91425" lIns="91425" spcFirstLastPara="1" rIns="91425" wrap="square" tIns="91425">
            <a:noAutofit/>
          </a:bodyPr>
          <a:lstStyle/>
          <a:p>
            <a:pPr indent="-50800" lvl="0" marL="228600">
              <a:spcBef>
                <a:spcPts val="1000"/>
              </a:spcBef>
              <a:spcAft>
                <a:spcPts val="0"/>
              </a:spcAft>
              <a:buNone/>
            </a:pPr>
            <a:r>
              <a:t/>
            </a:r>
            <a:endParaRPr/>
          </a:p>
        </p:txBody>
      </p:sp>
      <p:pic>
        <p:nvPicPr>
          <p:cNvPr id="68" name="Shape 68"/>
          <p:cNvPicPr preferRelativeResize="0"/>
          <p:nvPr/>
        </p:nvPicPr>
        <p:blipFill>
          <a:blip r:embed="rId3">
            <a:alphaModFix/>
          </a:blip>
          <a:stretch>
            <a:fillRect/>
          </a:stretch>
        </p:blipFill>
        <p:spPr>
          <a:xfrm>
            <a:off x="676275" y="1238250"/>
            <a:ext cx="10839450" cy="4381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Cost Drivers</a:t>
            </a:r>
            <a:endParaRPr/>
          </a:p>
        </p:txBody>
      </p:sp>
      <p:graphicFrame>
        <p:nvGraphicFramePr>
          <p:cNvPr id="293" name="Shape 293"/>
          <p:cNvGraphicFramePr/>
          <p:nvPr/>
        </p:nvGraphicFramePr>
        <p:xfrm>
          <a:off x="747075" y="1285425"/>
          <a:ext cx="3000000" cy="3000000"/>
        </p:xfrm>
        <a:graphic>
          <a:graphicData uri="http://schemas.openxmlformats.org/drawingml/2006/table">
            <a:tbl>
              <a:tblPr>
                <a:noFill/>
                <a:tableStyleId>{A8D5D4F7-7F2F-49D9-ADBD-29AE2FFE1535}</a:tableStyleId>
              </a:tblPr>
              <a:tblGrid>
                <a:gridCol w="2524125"/>
                <a:gridCol w="3219450"/>
                <a:gridCol w="4972050"/>
              </a:tblGrid>
              <a:tr h="200025">
                <a:tc>
                  <a:txBody>
                    <a:bodyPr>
                      <a:noAutofit/>
                    </a:bodyPr>
                    <a:lstStyle/>
                    <a:p>
                      <a:pPr indent="0" lvl="0" marL="0" rtl="0">
                        <a:lnSpc>
                          <a:spcPct val="115000"/>
                        </a:lnSpc>
                        <a:spcBef>
                          <a:spcPts val="0"/>
                        </a:spcBef>
                        <a:spcAft>
                          <a:spcPts val="0"/>
                        </a:spcAft>
                        <a:buNone/>
                      </a:pPr>
                      <a:r>
                        <a:rPr b="1" lang="en-US">
                          <a:latin typeface="Trebuchet MS"/>
                          <a:ea typeface="Trebuchet MS"/>
                          <a:cs typeface="Trebuchet MS"/>
                          <a:sym typeface="Trebuchet MS"/>
                        </a:rPr>
                        <a:t>COCOMO II Factor</a:t>
                      </a:r>
                      <a:endParaRPr b="1">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nSpc>
                          <a:spcPct val="115000"/>
                        </a:lnSpc>
                        <a:spcBef>
                          <a:spcPts val="0"/>
                        </a:spcBef>
                        <a:spcAft>
                          <a:spcPts val="0"/>
                        </a:spcAft>
                        <a:buNone/>
                      </a:pPr>
                      <a:r>
                        <a:rPr b="1" lang="en-US">
                          <a:latin typeface="Trebuchet MS"/>
                          <a:ea typeface="Trebuchet MS"/>
                          <a:cs typeface="Trebuchet MS"/>
                          <a:sym typeface="Trebuchet MS"/>
                        </a:rPr>
                        <a:t>SEER-SEM Factor(s)</a:t>
                      </a:r>
                      <a:endParaRPr b="1">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nSpc>
                          <a:spcPct val="115000"/>
                        </a:lnSpc>
                        <a:spcBef>
                          <a:spcPts val="0"/>
                        </a:spcBef>
                        <a:spcAft>
                          <a:spcPts val="0"/>
                        </a:spcAft>
                        <a:buNone/>
                      </a:pPr>
                      <a:r>
                        <a:rPr b="1" lang="en-US">
                          <a:latin typeface="Trebuchet MS"/>
                          <a:ea typeface="Trebuchet MS"/>
                          <a:cs typeface="Trebuchet MS"/>
                          <a:sym typeface="Trebuchet MS"/>
                        </a:rPr>
                        <a:t>Putnam SLIM</a:t>
                      </a:r>
                      <a:endParaRPr b="1">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F0F0F"/>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00025">
                <a:tc>
                  <a:txBody>
                    <a:bodyPr>
                      <a:noAutofit/>
                    </a:bodyPr>
                    <a:lstStyle/>
                    <a:p>
                      <a:pPr indent="0" lvl="0" marL="0" rtl="0">
                        <a:lnSpc>
                          <a:spcPct val="115000"/>
                        </a:lnSpc>
                        <a:spcBef>
                          <a:spcPts val="0"/>
                        </a:spcBef>
                        <a:spcAft>
                          <a:spcPts val="0"/>
                        </a:spcAft>
                        <a:buNone/>
                      </a:pPr>
                      <a:r>
                        <a:rPr b="1" lang="en-US">
                          <a:solidFill>
                            <a:srgbClr val="FF0000"/>
                          </a:solidFill>
                        </a:rPr>
                        <a:t>PERSONNEL ATTRIBUTES</a:t>
                      </a:r>
                      <a:endParaRPr b="1">
                        <a:solidFill>
                          <a:srgbClr val="FF0000"/>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650">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Analyst Capability</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Analyst Capability</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noAutofit/>
                    </a:bodyPr>
                    <a:lstStyle/>
                    <a:p>
                      <a:pPr indent="0" lvl="0" marL="0" rtl="0">
                        <a:lnSpc>
                          <a:spcPct val="115000"/>
                        </a:lnSpc>
                        <a:spcBef>
                          <a:spcPts val="0"/>
                        </a:spcBef>
                        <a:spcAft>
                          <a:spcPts val="0"/>
                        </a:spcAft>
                        <a:buNone/>
                      </a:pPr>
                      <a:r>
                        <a:rPr lang="en-US" sz="1000"/>
                        <a:t>NONE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650">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Programmer Capability</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Programmer Capability</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Personnel Capability</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r>
              <a:tr h="247650">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Personnel Continuity</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noAutofit/>
                    </a:bodyPr>
                    <a:lstStyle/>
                    <a:p>
                      <a:pPr indent="0" lvl="0" marL="0" rtl="0">
                        <a:lnSpc>
                          <a:spcPct val="115000"/>
                        </a:lnSpc>
                        <a:spcBef>
                          <a:spcPts val="0"/>
                        </a:spcBef>
                        <a:spcAft>
                          <a:spcPts val="0"/>
                        </a:spcAft>
                        <a:buNone/>
                      </a:pPr>
                      <a:r>
                        <a:rPr lang="en-US" sz="1000"/>
                        <a:t>NONE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US" sz="1000"/>
                        <a:t>NONE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650">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Application Experience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Application Experience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Application Experience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r>
              <a:tr h="247650">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Platform Experience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 Development System Experience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noAutofit/>
                    </a:bodyPr>
                    <a:lstStyle/>
                    <a:p>
                      <a:pPr indent="0" lvl="0" marL="0" rtl="0">
                        <a:lnSpc>
                          <a:spcPct val="115000"/>
                        </a:lnSpc>
                        <a:spcBef>
                          <a:spcPts val="0"/>
                        </a:spcBef>
                        <a:spcAft>
                          <a:spcPts val="0"/>
                        </a:spcAft>
                        <a:buNone/>
                      </a:pPr>
                      <a:r>
                        <a:rPr lang="en-US" sz="1000"/>
                        <a:t>NONE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47675">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Language and Toolset Experience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 Target System Experience Programmer’s Language Experience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Language Experience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r>
              <a:tr h="247650">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NONE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US" sz="1000"/>
                        <a:t>NONE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US" sz="1000"/>
                        <a:t>Hardware Experience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94" name="Shape 294"/>
          <p:cNvGraphicFramePr/>
          <p:nvPr/>
        </p:nvGraphicFramePr>
        <p:xfrm>
          <a:off x="747075" y="4104825"/>
          <a:ext cx="3000000" cy="3000000"/>
        </p:xfrm>
        <a:graphic>
          <a:graphicData uri="http://schemas.openxmlformats.org/drawingml/2006/table">
            <a:tbl>
              <a:tblPr>
                <a:noFill/>
                <a:tableStyleId>{A8D5D4F7-7F2F-49D9-ADBD-29AE2FFE1535}</a:tableStyleId>
              </a:tblPr>
              <a:tblGrid>
                <a:gridCol w="2524125"/>
                <a:gridCol w="3219450"/>
                <a:gridCol w="4972050"/>
              </a:tblGrid>
              <a:tr h="257175">
                <a:tc>
                  <a:txBody>
                    <a:bodyPr>
                      <a:noAutofit/>
                    </a:bodyPr>
                    <a:lstStyle/>
                    <a:p>
                      <a:pPr indent="0" lvl="0" marL="0" rtl="0">
                        <a:lnSpc>
                          <a:spcPct val="115000"/>
                        </a:lnSpc>
                        <a:spcBef>
                          <a:spcPts val="0"/>
                        </a:spcBef>
                        <a:spcAft>
                          <a:spcPts val="0"/>
                        </a:spcAft>
                        <a:buNone/>
                      </a:pPr>
                      <a:r>
                        <a:rPr b="1" lang="en-US">
                          <a:solidFill>
                            <a:srgbClr val="FF0000"/>
                          </a:solidFill>
                          <a:latin typeface="Trebuchet MS"/>
                          <a:ea typeface="Trebuchet MS"/>
                          <a:cs typeface="Trebuchet MS"/>
                          <a:sym typeface="Trebuchet MS"/>
                        </a:rPr>
                        <a:t>PROJECT ATTRIBUTES</a:t>
                      </a:r>
                      <a:endParaRPr b="1">
                        <a:solidFill>
                          <a:srgbClr val="FF0000"/>
                        </a:solidFill>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7175">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Use of Software Tools</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Software Tool Use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Tools and Technics</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r>
              <a:tr h="257175">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Multi-site Development</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Multiple Site Development</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noAutofit/>
                    </a:bodyPr>
                    <a:lstStyle/>
                    <a:p>
                      <a:pPr indent="0" lvl="0" marL="0" rtl="0">
                        <a:lnSpc>
                          <a:spcPct val="115000"/>
                        </a:lnSpc>
                        <a:spcBef>
                          <a:spcPts val="0"/>
                        </a:spcBef>
                        <a:spcAft>
                          <a:spcPts val="0"/>
                        </a:spcAft>
                        <a:buNone/>
                      </a:pPr>
                      <a:r>
                        <a:rPr lang="en-US" sz="1000"/>
                        <a:t>NONE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6725">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Required Development Schedule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NONE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US">
                          <a:latin typeface="Trebuchet MS"/>
                          <a:ea typeface="Trebuchet MS"/>
                          <a:cs typeface="Trebuchet MS"/>
                          <a:sym typeface="Trebuchet MS"/>
                        </a:rPr>
                        <a:t>Schedule</a:t>
                      </a:r>
                      <a:endParaRPr>
                        <a:latin typeface="Trebuchet MS"/>
                        <a:ea typeface="Trebuchet MS"/>
                        <a:cs typeface="Trebuchet MS"/>
                        <a:sym typeface="Trebuchet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200025">
                <a:tc>
                  <a:txBody>
                    <a:bodyPr>
                      <a:noAutofit/>
                    </a:bodyPr>
                    <a:lstStyle/>
                    <a:p>
                      <a:pPr indent="0" lvl="0" marL="0" rtl="0">
                        <a:lnSpc>
                          <a:spcPct val="115000"/>
                        </a:lnSpc>
                        <a:spcBef>
                          <a:spcPts val="0"/>
                        </a:spcBef>
                        <a:spcAft>
                          <a:spcPts val="0"/>
                        </a:spcAft>
                        <a:buNone/>
                      </a:pPr>
                      <a:r>
                        <a:rPr lang="en-US" sz="1000"/>
                        <a:t>NONE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US" sz="1000"/>
                        <a:t>NONE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US" sz="1000"/>
                        <a:t>Computer Access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Data Sources</a:t>
            </a:r>
            <a:endParaRPr/>
          </a:p>
        </p:txBody>
      </p:sp>
      <p:sp>
        <p:nvSpPr>
          <p:cNvPr id="301" name="Shape 301"/>
          <p:cNvSpPr txBox="1"/>
          <p:nvPr>
            <p:ph idx="1" type="body"/>
          </p:nvPr>
        </p:nvSpPr>
        <p:spPr>
          <a:xfrm>
            <a:off x="838200" y="1210235"/>
            <a:ext cx="10515600" cy="4599000"/>
          </a:xfrm>
          <a:prstGeom prst="rect">
            <a:avLst/>
          </a:prstGeom>
        </p:spPr>
        <p:txBody>
          <a:bodyPr anchorCtr="0" anchor="t" bIns="91425" lIns="91425" spcFirstLastPara="1" rIns="91425" wrap="square" tIns="91425">
            <a:noAutofit/>
          </a:bodyPr>
          <a:lstStyle/>
          <a:p>
            <a:pPr indent="-355600" lvl="0" marL="457200" rtl="0">
              <a:spcBef>
                <a:spcPts val="1000"/>
              </a:spcBef>
              <a:spcAft>
                <a:spcPts val="0"/>
              </a:spcAft>
              <a:buClr>
                <a:srgbClr val="000000"/>
              </a:buClr>
              <a:buSzPts val="2000"/>
              <a:buChar char="●"/>
            </a:pPr>
            <a:r>
              <a:rPr lang="en-US" sz="2000">
                <a:solidFill>
                  <a:srgbClr val="000000"/>
                </a:solidFill>
              </a:rPr>
              <a:t>Depsy</a:t>
            </a:r>
            <a:endParaRPr sz="2000">
              <a:solidFill>
                <a:srgbClr val="000000"/>
              </a:solidFill>
            </a:endParaRPr>
          </a:p>
          <a:p>
            <a:pPr indent="-355600" lvl="1" marL="914400" rtl="0">
              <a:spcBef>
                <a:spcPts val="0"/>
              </a:spcBef>
              <a:spcAft>
                <a:spcPts val="0"/>
              </a:spcAft>
              <a:buSzPts val="2000"/>
              <a:buChar char="○"/>
            </a:pPr>
            <a:r>
              <a:rPr lang="en-US" sz="2000"/>
              <a:t>Database providing an analysis on different R (CRAN), and Python packages</a:t>
            </a:r>
            <a:endParaRPr sz="2000"/>
          </a:p>
          <a:p>
            <a:pPr indent="-355600" lvl="1" marL="914400" rtl="0">
              <a:spcBef>
                <a:spcPts val="0"/>
              </a:spcBef>
              <a:spcAft>
                <a:spcPts val="0"/>
              </a:spcAft>
              <a:buSzPts val="2000"/>
              <a:buChar char="○"/>
            </a:pPr>
            <a:r>
              <a:rPr lang="en-US" sz="2000"/>
              <a:t>Gives us information like contributors, number of downloads, etc…</a:t>
            </a:r>
            <a:endParaRPr sz="2000"/>
          </a:p>
          <a:p>
            <a:pPr indent="-355600" lvl="0" marL="457200" rtl="0">
              <a:spcBef>
                <a:spcPts val="0"/>
              </a:spcBef>
              <a:spcAft>
                <a:spcPts val="0"/>
              </a:spcAft>
              <a:buClr>
                <a:srgbClr val="000000"/>
              </a:buClr>
              <a:buSzPts val="2000"/>
              <a:buChar char="●"/>
            </a:pPr>
            <a:r>
              <a:rPr lang="en-US" sz="2000">
                <a:solidFill>
                  <a:srgbClr val="000000"/>
                </a:solidFill>
              </a:rPr>
              <a:t>Openhub</a:t>
            </a:r>
            <a:endParaRPr sz="2000">
              <a:solidFill>
                <a:srgbClr val="000000"/>
              </a:solidFill>
            </a:endParaRPr>
          </a:p>
          <a:p>
            <a:pPr indent="-355600" lvl="1" marL="914400" rtl="0">
              <a:spcBef>
                <a:spcPts val="0"/>
              </a:spcBef>
              <a:spcAft>
                <a:spcPts val="0"/>
              </a:spcAft>
              <a:buSzPts val="2000"/>
              <a:buChar char="○"/>
            </a:pPr>
            <a:r>
              <a:rPr lang="en-US" sz="2000"/>
              <a:t>D</a:t>
            </a:r>
            <a:r>
              <a:rPr lang="en-US" sz="2000"/>
              <a:t>atabase like Depsy, but much larger that provides more information about most OSS</a:t>
            </a:r>
            <a:endParaRPr sz="2000"/>
          </a:p>
          <a:p>
            <a:pPr indent="-355600" lvl="0" marL="457200" rtl="0">
              <a:spcBef>
                <a:spcPts val="0"/>
              </a:spcBef>
              <a:spcAft>
                <a:spcPts val="0"/>
              </a:spcAft>
              <a:buSzPts val="2000"/>
              <a:buChar char="●"/>
            </a:pPr>
            <a:r>
              <a:rPr lang="en-US" sz="2000">
                <a:solidFill>
                  <a:srgbClr val="000000"/>
                </a:solidFill>
              </a:rPr>
              <a:t>Occupation Employment Survey fr</a:t>
            </a:r>
            <a:r>
              <a:rPr lang="en-US" sz="2000"/>
              <a:t>om the Bureau of Labor Statistics </a:t>
            </a:r>
            <a:endParaRPr sz="2000"/>
          </a:p>
          <a:p>
            <a:pPr indent="-355600" lvl="1" marL="914400" rtl="0">
              <a:spcBef>
                <a:spcPts val="0"/>
              </a:spcBef>
              <a:spcAft>
                <a:spcPts val="0"/>
              </a:spcAft>
              <a:buSzPts val="2000"/>
              <a:buChar char="○"/>
            </a:pPr>
            <a:r>
              <a:rPr lang="en-US" sz="2000"/>
              <a:t>Principal fact-finding agency for the U.S. government in the field of labor economics and statistics and serves as principal agency of the U.S. Federal Statistical System</a:t>
            </a:r>
            <a:endParaRPr sz="2000"/>
          </a:p>
          <a:p>
            <a:pPr indent="-355600" lvl="1" marL="914400" rtl="0">
              <a:spcBef>
                <a:spcPts val="0"/>
              </a:spcBef>
              <a:spcAft>
                <a:spcPts val="0"/>
              </a:spcAft>
              <a:buSzPts val="2000"/>
              <a:buChar char="○"/>
            </a:pPr>
            <a:r>
              <a:rPr lang="en-US" sz="2000"/>
              <a:t>Looking at different occupations related to software development to try and estimate a wage</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Data Sources: Depsy.org</a:t>
            </a:r>
            <a:endParaRPr/>
          </a:p>
        </p:txBody>
      </p:sp>
      <p:sp>
        <p:nvSpPr>
          <p:cNvPr id="308" name="Shape 308"/>
          <p:cNvSpPr txBox="1"/>
          <p:nvPr>
            <p:ph idx="1" type="body"/>
          </p:nvPr>
        </p:nvSpPr>
        <p:spPr>
          <a:xfrm>
            <a:off x="838200" y="1210235"/>
            <a:ext cx="10515600" cy="4599000"/>
          </a:xfrm>
          <a:prstGeom prst="rect">
            <a:avLst/>
          </a:prstGeom>
        </p:spPr>
        <p:txBody>
          <a:bodyPr anchorCtr="0" anchor="t" bIns="91425" lIns="91425" spcFirstLastPara="1" rIns="91425" wrap="square" tIns="91425">
            <a:noAutofit/>
          </a:bodyPr>
          <a:lstStyle/>
          <a:p>
            <a:pPr indent="-406400" lvl="0" marL="457200">
              <a:spcBef>
                <a:spcPts val="1000"/>
              </a:spcBef>
              <a:spcAft>
                <a:spcPts val="0"/>
              </a:spcAft>
              <a:buClr>
                <a:srgbClr val="CC0000"/>
              </a:buClr>
              <a:buSzPts val="2800"/>
              <a:buChar char="•"/>
            </a:pPr>
            <a:r>
              <a:rPr lang="en-US">
                <a:solidFill>
                  <a:srgbClr val="CC0000"/>
                </a:solidFill>
              </a:rPr>
              <a:t>Depsy.org</a:t>
            </a:r>
            <a:endParaRPr>
              <a:solidFill>
                <a:srgbClr val="CC0000"/>
              </a:solidFill>
            </a:endParaRPr>
          </a:p>
          <a:p>
            <a:pPr indent="-381000" lvl="1" marL="914400" rtl="0">
              <a:spcBef>
                <a:spcPts val="0"/>
              </a:spcBef>
              <a:spcAft>
                <a:spcPts val="0"/>
              </a:spcAft>
              <a:buSzPts val="2400"/>
              <a:buChar char="•"/>
            </a:pPr>
            <a:r>
              <a:rPr lang="en-US"/>
              <a:t>Detailed information of contributors and R packages are provided</a:t>
            </a:r>
            <a:endParaRPr/>
          </a:p>
          <a:p>
            <a:pPr indent="-355600" lvl="2" marL="1371600" rtl="0">
              <a:spcBef>
                <a:spcPts val="0"/>
              </a:spcBef>
              <a:spcAft>
                <a:spcPts val="0"/>
              </a:spcAft>
              <a:buSzPts val="2000"/>
              <a:buChar char="•"/>
            </a:pPr>
            <a:r>
              <a:rPr lang="en-US"/>
              <a:t>Contributors' information</a:t>
            </a:r>
            <a:endParaRPr/>
          </a:p>
          <a:p>
            <a:pPr indent="-355600" lvl="2" marL="1371600" rtl="0">
              <a:spcBef>
                <a:spcPts val="0"/>
              </a:spcBef>
              <a:spcAft>
                <a:spcPts val="0"/>
              </a:spcAft>
              <a:buSzPts val="2000"/>
              <a:buChar char="•"/>
            </a:pPr>
            <a:r>
              <a:t/>
            </a:r>
            <a:endParaRPr/>
          </a:p>
          <a:p>
            <a:pPr indent="-355600" lvl="2" marL="1371600" rtl="0">
              <a:spcBef>
                <a:spcPts val="0"/>
              </a:spcBef>
              <a:spcAft>
                <a:spcPts val="0"/>
              </a:spcAft>
              <a:buSzPts val="2000"/>
              <a:buChar char="•"/>
            </a:pPr>
            <a:r>
              <a:t/>
            </a:r>
            <a:endParaRPr/>
          </a:p>
          <a:p>
            <a:pPr indent="-381000" lvl="1" marL="914400" rtl="0">
              <a:spcBef>
                <a:spcPts val="0"/>
              </a:spcBef>
              <a:spcAft>
                <a:spcPts val="0"/>
              </a:spcAft>
              <a:buSzPts val="2400"/>
              <a:buChar char="•"/>
            </a:pPr>
            <a:r>
              <a:t/>
            </a:r>
            <a:endParaRPr/>
          </a:p>
          <a:p>
            <a:pPr indent="-355600" lvl="2" marL="1371600" rtl="0">
              <a:spcBef>
                <a:spcPts val="0"/>
              </a:spcBef>
              <a:spcAft>
                <a:spcPts val="0"/>
              </a:spcAft>
              <a:buSzPts val="2000"/>
              <a:buChar char="•"/>
            </a:pPr>
            <a:r>
              <a:t/>
            </a:r>
            <a:endParaRPr/>
          </a:p>
          <a:p>
            <a:pPr indent="-355600" lvl="2" marL="1371600" rtl="0">
              <a:spcBef>
                <a:spcPts val="0"/>
              </a:spcBef>
              <a:spcAft>
                <a:spcPts val="0"/>
              </a:spcAft>
              <a:buSzPts val="2000"/>
              <a:buChar char="•"/>
            </a:pPr>
            <a:r>
              <a:rPr lang="en-US"/>
              <a:t>R packages' information	</a:t>
            </a:r>
            <a:endParaRPr/>
          </a:p>
          <a:p>
            <a:pPr indent="0" lvl="0" marL="0" rtl="0">
              <a:spcBef>
                <a:spcPts val="1000"/>
              </a:spcBef>
              <a:spcAft>
                <a:spcPts val="0"/>
              </a:spcAft>
              <a:buNone/>
            </a:pPr>
            <a:r>
              <a:t/>
            </a:r>
            <a:endParaRPr sz="2400"/>
          </a:p>
          <a:p>
            <a:pPr indent="0" lvl="0" marL="0" rtl="0">
              <a:spcBef>
                <a:spcPts val="1000"/>
              </a:spcBef>
              <a:spcAft>
                <a:spcPts val="0"/>
              </a:spcAft>
              <a:buNone/>
            </a:pPr>
            <a:r>
              <a:t/>
            </a:r>
            <a:endParaRPr sz="2400"/>
          </a:p>
          <a:p>
            <a:pPr indent="0" lvl="0" marL="0" rtl="0">
              <a:spcBef>
                <a:spcPts val="1000"/>
              </a:spcBef>
              <a:spcAft>
                <a:spcPts val="0"/>
              </a:spcAft>
              <a:buNone/>
            </a:pPr>
            <a:r>
              <a:t/>
            </a:r>
            <a:endParaRPr/>
          </a:p>
          <a:p>
            <a:pPr indent="0" lvl="0" marL="0" rtl="0">
              <a:spcBef>
                <a:spcPts val="1000"/>
              </a:spcBef>
              <a:spcAft>
                <a:spcPts val="0"/>
              </a:spcAft>
              <a:buNone/>
            </a:pPr>
            <a:r>
              <a:t/>
            </a:r>
            <a:endParaRPr>
              <a:solidFill>
                <a:srgbClr val="FF0000"/>
              </a:solidFill>
            </a:endParaRPr>
          </a:p>
          <a:p>
            <a:pPr indent="0" lvl="0" marL="0" rtl="0">
              <a:spcBef>
                <a:spcPts val="1000"/>
              </a:spcBef>
              <a:spcAft>
                <a:spcPts val="0"/>
              </a:spcAft>
              <a:buNone/>
            </a:pPr>
            <a:r>
              <a:t/>
            </a:r>
            <a:endParaRPr/>
          </a:p>
          <a:p>
            <a:pPr indent="0" lvl="0" marL="0" marR="0" rtl="0" algn="l">
              <a:lnSpc>
                <a:spcPct val="90000"/>
              </a:lnSpc>
              <a:spcBef>
                <a:spcPts val="1000"/>
              </a:spcBef>
              <a:spcAft>
                <a:spcPts val="0"/>
              </a:spcAft>
              <a:buNone/>
            </a:pPr>
            <a:r>
              <a:t/>
            </a:r>
            <a:endParaRPr/>
          </a:p>
        </p:txBody>
      </p:sp>
      <p:pic>
        <p:nvPicPr>
          <p:cNvPr id="309" name="Shape 309"/>
          <p:cNvPicPr preferRelativeResize="0"/>
          <p:nvPr/>
        </p:nvPicPr>
        <p:blipFill>
          <a:blip r:embed="rId3">
            <a:alphaModFix/>
          </a:blip>
          <a:stretch>
            <a:fillRect/>
          </a:stretch>
        </p:blipFill>
        <p:spPr>
          <a:xfrm>
            <a:off x="838200" y="2597425"/>
            <a:ext cx="10677747" cy="1155300"/>
          </a:xfrm>
          <a:prstGeom prst="rect">
            <a:avLst/>
          </a:prstGeom>
          <a:noFill/>
          <a:ln>
            <a:noFill/>
          </a:ln>
        </p:spPr>
      </p:pic>
      <p:pic>
        <p:nvPicPr>
          <p:cNvPr id="310" name="Shape 310"/>
          <p:cNvPicPr preferRelativeResize="0"/>
          <p:nvPr/>
        </p:nvPicPr>
        <p:blipFill>
          <a:blip r:embed="rId4">
            <a:alphaModFix/>
          </a:blip>
          <a:stretch>
            <a:fillRect/>
          </a:stretch>
        </p:blipFill>
        <p:spPr>
          <a:xfrm>
            <a:off x="838200" y="4207969"/>
            <a:ext cx="10677750" cy="1129456"/>
          </a:xfrm>
          <a:prstGeom prst="rect">
            <a:avLst/>
          </a:prstGeom>
          <a:noFill/>
          <a:ln>
            <a:noFill/>
          </a:ln>
        </p:spPr>
      </p:pic>
      <p:sp>
        <p:nvSpPr>
          <p:cNvPr id="311" name="Shape 311"/>
          <p:cNvSpPr txBox="1"/>
          <p:nvPr/>
        </p:nvSpPr>
        <p:spPr>
          <a:xfrm>
            <a:off x="859075" y="5535450"/>
            <a:ext cx="9041100" cy="423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2400">
                <a:solidFill>
                  <a:srgbClr val="666666"/>
                </a:solidFill>
                <a:latin typeface="Trebuchet MS"/>
                <a:ea typeface="Trebuchet MS"/>
                <a:cs typeface="Trebuchet MS"/>
                <a:sym typeface="Trebuchet MS"/>
              </a:rPr>
              <a:t>23867 entries including 9810 R packages and 13883 contributors</a:t>
            </a:r>
            <a:endParaRPr sz="2400">
              <a:solidFill>
                <a:srgbClr val="666666"/>
              </a:solidFill>
              <a:latin typeface="Trebuchet MS"/>
              <a:ea typeface="Trebuchet MS"/>
              <a:cs typeface="Trebuchet MS"/>
              <a:sym typeface="Trebuchet MS"/>
            </a:endParaRPr>
          </a:p>
          <a:p>
            <a:pPr indent="0" lvl="0" marL="0">
              <a:spcBef>
                <a:spcPts val="0"/>
              </a:spcBef>
              <a:spcAft>
                <a:spcPts val="0"/>
              </a:spcAft>
              <a:buNone/>
            </a:pPr>
            <a:r>
              <a:rPr lang="en-US" sz="2400">
                <a:solidFill>
                  <a:srgbClr val="666666"/>
                </a:solidFill>
                <a:latin typeface="Trebuchet MS"/>
                <a:ea typeface="Trebuchet MS"/>
                <a:cs typeface="Trebuchet MS"/>
                <a:sym typeface="Trebuchet MS"/>
              </a:rPr>
              <a:t> </a:t>
            </a:r>
            <a:endParaRPr sz="2400">
              <a:solidFill>
                <a:srgbClr val="666666"/>
              </a:solidFill>
              <a:latin typeface="Trebuchet MS"/>
              <a:ea typeface="Trebuchet MS"/>
              <a:cs typeface="Trebuchet MS"/>
              <a:sym typeface="Trebuchet MS"/>
            </a:endParaRPr>
          </a:p>
        </p:txBody>
      </p:sp>
      <p:sp>
        <p:nvSpPr>
          <p:cNvPr id="312" name="Shape 312"/>
          <p:cNvSpPr txBox="1"/>
          <p:nvPr/>
        </p:nvSpPr>
        <p:spPr>
          <a:xfrm>
            <a:off x="2991475" y="1363825"/>
            <a:ext cx="3639000" cy="37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US" sz="2400">
                <a:solidFill>
                  <a:srgbClr val="666666"/>
                </a:solidFill>
                <a:latin typeface="Trebuchet MS"/>
                <a:ea typeface="Trebuchet MS"/>
                <a:cs typeface="Trebuchet MS"/>
                <a:sym typeface="Trebuchet MS"/>
              </a:rPr>
              <a:t>(from September 2015)</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Data Sources: Openhub</a:t>
            </a:r>
            <a:endParaRPr/>
          </a:p>
        </p:txBody>
      </p:sp>
      <p:sp>
        <p:nvSpPr>
          <p:cNvPr id="319" name="Shape 319"/>
          <p:cNvSpPr txBox="1"/>
          <p:nvPr>
            <p:ph idx="1" type="body"/>
          </p:nvPr>
        </p:nvSpPr>
        <p:spPr>
          <a:xfrm>
            <a:off x="838200" y="1210235"/>
            <a:ext cx="10515600" cy="4599000"/>
          </a:xfrm>
          <a:prstGeom prst="rect">
            <a:avLst/>
          </a:prstGeom>
        </p:spPr>
        <p:txBody>
          <a:bodyPr anchorCtr="0" anchor="t" bIns="91425" lIns="91425" spcFirstLastPara="1" rIns="91425" wrap="square" tIns="91425">
            <a:noAutofit/>
          </a:bodyPr>
          <a:lstStyle/>
          <a:p>
            <a:pPr indent="-406400" lvl="0" marL="457200" rtl="0">
              <a:spcBef>
                <a:spcPts val="1000"/>
              </a:spcBef>
              <a:spcAft>
                <a:spcPts val="0"/>
              </a:spcAft>
              <a:buClr>
                <a:srgbClr val="CC0000"/>
              </a:buClr>
              <a:buSzPts val="2800"/>
              <a:buChar char="•"/>
            </a:pPr>
            <a:r>
              <a:rPr b="1" lang="en-US">
                <a:solidFill>
                  <a:srgbClr val="CC0000"/>
                </a:solidFill>
              </a:rPr>
              <a:t>Openhub</a:t>
            </a:r>
            <a:endParaRPr b="1">
              <a:solidFill>
                <a:srgbClr val="CC0000"/>
              </a:solidFill>
            </a:endParaRPr>
          </a:p>
          <a:p>
            <a:pPr indent="-381000" lvl="1" marL="914400" rtl="0">
              <a:spcBef>
                <a:spcPts val="0"/>
              </a:spcBef>
              <a:spcAft>
                <a:spcPts val="0"/>
              </a:spcAft>
              <a:buSzPts val="2400"/>
              <a:buChar char="•"/>
            </a:pPr>
            <a:r>
              <a:rPr lang="en-US"/>
              <a:t>Scraping missing fields of data(lines of codes)</a:t>
            </a:r>
            <a:endParaRPr/>
          </a:p>
          <a:p>
            <a:pPr indent="-50800" lvl="0" marL="228600">
              <a:spcBef>
                <a:spcPts val="1000"/>
              </a:spcBef>
              <a:spcAft>
                <a:spcPts val="0"/>
              </a:spcAft>
              <a:buNone/>
            </a:pPr>
            <a:r>
              <a:t/>
            </a:r>
            <a:endParaRPr/>
          </a:p>
        </p:txBody>
      </p:sp>
      <p:pic>
        <p:nvPicPr>
          <p:cNvPr id="320" name="Shape 320"/>
          <p:cNvPicPr preferRelativeResize="0"/>
          <p:nvPr/>
        </p:nvPicPr>
        <p:blipFill>
          <a:blip r:embed="rId3">
            <a:alphaModFix/>
          </a:blip>
          <a:stretch>
            <a:fillRect/>
          </a:stretch>
        </p:blipFill>
        <p:spPr>
          <a:xfrm>
            <a:off x="616750" y="4944879"/>
            <a:ext cx="10515599" cy="926497"/>
          </a:xfrm>
          <a:prstGeom prst="rect">
            <a:avLst/>
          </a:prstGeom>
          <a:noFill/>
          <a:ln>
            <a:noFill/>
          </a:ln>
        </p:spPr>
      </p:pic>
      <p:pic>
        <p:nvPicPr>
          <p:cNvPr id="321" name="Shape 321"/>
          <p:cNvPicPr preferRelativeResize="0"/>
          <p:nvPr/>
        </p:nvPicPr>
        <p:blipFill>
          <a:blip r:embed="rId4">
            <a:alphaModFix/>
          </a:blip>
          <a:stretch>
            <a:fillRect/>
          </a:stretch>
        </p:blipFill>
        <p:spPr>
          <a:xfrm>
            <a:off x="2005850" y="2409901"/>
            <a:ext cx="3185951" cy="2396900"/>
          </a:xfrm>
          <a:prstGeom prst="rect">
            <a:avLst/>
          </a:prstGeom>
          <a:noFill/>
          <a:ln>
            <a:noFill/>
          </a:ln>
        </p:spPr>
      </p:pic>
      <p:sp>
        <p:nvSpPr>
          <p:cNvPr id="322" name="Shape 322"/>
          <p:cNvSpPr txBox="1"/>
          <p:nvPr/>
        </p:nvSpPr>
        <p:spPr>
          <a:xfrm>
            <a:off x="6134975" y="3563650"/>
            <a:ext cx="4364700" cy="1169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2400">
                <a:solidFill>
                  <a:srgbClr val="666666"/>
                </a:solidFill>
                <a:latin typeface="Trebuchet MS"/>
                <a:ea typeface="Trebuchet MS"/>
                <a:cs typeface="Trebuchet MS"/>
                <a:sym typeface="Trebuchet MS"/>
              </a:rPr>
              <a:t>Data Scraped and Sorted</a:t>
            </a:r>
            <a:endParaRPr sz="2400">
              <a:solidFill>
                <a:srgbClr val="666666"/>
              </a:solidFill>
              <a:latin typeface="Trebuchet MS"/>
              <a:ea typeface="Trebuchet MS"/>
              <a:cs typeface="Trebuchet MS"/>
              <a:sym typeface="Trebuchet MS"/>
            </a:endParaRPr>
          </a:p>
        </p:txBody>
      </p:sp>
      <p:cxnSp>
        <p:nvCxnSpPr>
          <p:cNvPr id="323" name="Shape 323"/>
          <p:cNvCxnSpPr/>
          <p:nvPr/>
        </p:nvCxnSpPr>
        <p:spPr>
          <a:xfrm>
            <a:off x="8116875" y="4156550"/>
            <a:ext cx="11100" cy="612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Data Sources: BLS</a:t>
            </a:r>
            <a:endParaRPr/>
          </a:p>
        </p:txBody>
      </p:sp>
      <p:sp>
        <p:nvSpPr>
          <p:cNvPr id="330" name="Shape 330"/>
          <p:cNvSpPr txBox="1"/>
          <p:nvPr>
            <p:ph idx="1" type="body"/>
          </p:nvPr>
        </p:nvSpPr>
        <p:spPr>
          <a:xfrm>
            <a:off x="838200" y="1210235"/>
            <a:ext cx="10515600" cy="4599000"/>
          </a:xfrm>
          <a:prstGeom prst="rect">
            <a:avLst/>
          </a:prstGeom>
        </p:spPr>
        <p:txBody>
          <a:bodyPr anchorCtr="0" anchor="t" bIns="91425" lIns="91425" spcFirstLastPara="1" rIns="91425" wrap="square" tIns="91425">
            <a:noAutofit/>
          </a:bodyPr>
          <a:lstStyle/>
          <a:p>
            <a:pPr indent="-406400" lvl="0" marL="457200" rtl="0">
              <a:spcBef>
                <a:spcPts val="1000"/>
              </a:spcBef>
              <a:spcAft>
                <a:spcPts val="0"/>
              </a:spcAft>
              <a:buSzPts val="2800"/>
              <a:buChar char="•"/>
            </a:pPr>
            <a:r>
              <a:rPr lang="en-US"/>
              <a:t>Data from 2016</a:t>
            </a:r>
            <a:endParaRPr/>
          </a:p>
          <a:p>
            <a:pPr indent="-406400" lvl="0" marL="457200" rtl="0">
              <a:spcBef>
                <a:spcPts val="0"/>
              </a:spcBef>
              <a:spcAft>
                <a:spcPts val="0"/>
              </a:spcAft>
              <a:buSzPts val="2800"/>
              <a:buChar char="•"/>
            </a:pPr>
            <a:r>
              <a:rPr lang="en-US"/>
              <a:t>Percentiles (10%, 25%, 50%, 75%, 90%)</a:t>
            </a:r>
            <a:endParaRPr/>
          </a:p>
          <a:p>
            <a:pPr indent="-406400" lvl="0" marL="457200" rtl="0">
              <a:spcBef>
                <a:spcPts val="0"/>
              </a:spcBef>
              <a:spcAft>
                <a:spcPts val="0"/>
              </a:spcAft>
              <a:buSzPts val="2800"/>
              <a:buChar char="•"/>
            </a:pPr>
            <a:r>
              <a:rPr lang="en-US"/>
              <a:t>Occupations: c</a:t>
            </a:r>
            <a:r>
              <a:rPr lang="en-US"/>
              <a:t>omputer programmers, software developers application, software developers system software, web developers</a:t>
            </a:r>
            <a:endParaRPr/>
          </a:p>
          <a:p>
            <a:pPr indent="-406400" lvl="0" marL="457200" rtl="0">
              <a:spcBef>
                <a:spcPts val="0"/>
              </a:spcBef>
              <a:spcAft>
                <a:spcPts val="0"/>
              </a:spcAft>
              <a:buSzPts val="2800"/>
              <a:buChar char="•"/>
            </a:pPr>
            <a:r>
              <a:rPr lang="en-US"/>
              <a:t>Took average from all four for each percentile</a:t>
            </a:r>
            <a:endParaRPr/>
          </a:p>
          <a:p>
            <a:pPr indent="0" lvl="0" marL="0" rtl="0">
              <a:spcBef>
                <a:spcPts val="1000"/>
              </a:spcBef>
              <a:spcAft>
                <a:spcPts val="0"/>
              </a:spcAft>
              <a:buNone/>
            </a:pPr>
            <a:r>
              <a:t/>
            </a:r>
            <a:endParaRPr/>
          </a:p>
        </p:txBody>
      </p:sp>
      <p:pic>
        <p:nvPicPr>
          <p:cNvPr id="331" name="Shape 331"/>
          <p:cNvPicPr preferRelativeResize="0"/>
          <p:nvPr/>
        </p:nvPicPr>
        <p:blipFill>
          <a:blip r:embed="rId3">
            <a:alphaModFix/>
          </a:blip>
          <a:stretch>
            <a:fillRect/>
          </a:stretch>
        </p:blipFill>
        <p:spPr>
          <a:xfrm>
            <a:off x="6657238" y="4195713"/>
            <a:ext cx="4486275" cy="1857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US"/>
              <a:t>Initial Findings</a:t>
            </a:r>
            <a:endParaRPr/>
          </a:p>
        </p:txBody>
      </p:sp>
      <p:pic>
        <p:nvPicPr>
          <p:cNvPr id="338" name="Shape 338"/>
          <p:cNvPicPr preferRelativeResize="0"/>
          <p:nvPr/>
        </p:nvPicPr>
        <p:blipFill>
          <a:blip r:embed="rId3">
            <a:alphaModFix/>
          </a:blip>
          <a:stretch>
            <a:fillRect/>
          </a:stretch>
        </p:blipFill>
        <p:spPr>
          <a:xfrm>
            <a:off x="7823144" y="1022100"/>
            <a:ext cx="4377757" cy="4015250"/>
          </a:xfrm>
          <a:prstGeom prst="rect">
            <a:avLst/>
          </a:prstGeom>
          <a:noFill/>
          <a:ln>
            <a:noFill/>
          </a:ln>
        </p:spPr>
      </p:pic>
      <p:sp>
        <p:nvSpPr>
          <p:cNvPr id="339" name="Shape 339"/>
          <p:cNvSpPr txBox="1"/>
          <p:nvPr/>
        </p:nvSpPr>
        <p:spPr>
          <a:xfrm>
            <a:off x="359800" y="1215625"/>
            <a:ext cx="6484500" cy="4095600"/>
          </a:xfrm>
          <a:prstGeom prst="rect">
            <a:avLst/>
          </a:prstGeom>
          <a:noFill/>
          <a:ln>
            <a:noFill/>
          </a:ln>
        </p:spPr>
        <p:txBody>
          <a:bodyPr anchorCtr="0" anchor="t" bIns="91425" lIns="91425" spcFirstLastPara="1" rIns="91425" wrap="square" tIns="91425">
            <a:noAutofit/>
          </a:bodyPr>
          <a:lstStyle/>
          <a:p>
            <a:pPr indent="-381000" lvl="0" marL="457200" rtl="0">
              <a:lnSpc>
                <a:spcPct val="90000"/>
              </a:lnSpc>
              <a:spcBef>
                <a:spcPts val="1000"/>
              </a:spcBef>
              <a:spcAft>
                <a:spcPts val="0"/>
              </a:spcAft>
              <a:buClr>
                <a:schemeClr val="dk2"/>
              </a:buClr>
              <a:buSzPts val="2400"/>
              <a:buChar char="•"/>
            </a:pPr>
            <a:r>
              <a:rPr lang="en-US" sz="2400">
                <a:solidFill>
                  <a:schemeClr val="dk2"/>
                </a:solidFill>
                <a:latin typeface="Trebuchet MS"/>
                <a:ea typeface="Trebuchet MS"/>
                <a:cs typeface="Trebuchet MS"/>
                <a:sym typeface="Trebuchet MS"/>
              </a:rPr>
              <a:t>Dropped any packages from Depsy that was not on Openhub</a:t>
            </a:r>
            <a:endParaRPr sz="2400">
              <a:solidFill>
                <a:schemeClr val="dk2"/>
              </a:solidFill>
              <a:latin typeface="Trebuchet MS"/>
              <a:ea typeface="Trebuchet MS"/>
              <a:cs typeface="Trebuchet MS"/>
              <a:sym typeface="Trebuchet MS"/>
            </a:endParaRPr>
          </a:p>
          <a:p>
            <a:pPr indent="-381000" lvl="0" marL="457200" rtl="0">
              <a:lnSpc>
                <a:spcPct val="90000"/>
              </a:lnSpc>
              <a:spcBef>
                <a:spcPts val="0"/>
              </a:spcBef>
              <a:spcAft>
                <a:spcPts val="0"/>
              </a:spcAft>
              <a:buClr>
                <a:schemeClr val="dk2"/>
              </a:buClr>
              <a:buSzPts val="2400"/>
              <a:buFont typeface="Trebuchet MS"/>
              <a:buChar char="•"/>
            </a:pPr>
            <a:r>
              <a:rPr lang="en-US" sz="2400">
                <a:solidFill>
                  <a:schemeClr val="dk2"/>
                </a:solidFill>
                <a:latin typeface="Trebuchet MS"/>
                <a:ea typeface="Trebuchet MS"/>
                <a:cs typeface="Trebuchet MS"/>
                <a:sym typeface="Trebuchet MS"/>
              </a:rPr>
              <a:t>1119 packages</a:t>
            </a:r>
            <a:endParaRPr sz="2400">
              <a:solidFill>
                <a:schemeClr val="dk2"/>
              </a:solidFill>
              <a:latin typeface="Trebuchet MS"/>
              <a:ea typeface="Trebuchet MS"/>
              <a:cs typeface="Trebuchet MS"/>
              <a:sym typeface="Trebuchet MS"/>
            </a:endParaRPr>
          </a:p>
          <a:p>
            <a:pPr indent="-381000" lvl="0" marL="457200" rtl="0">
              <a:lnSpc>
                <a:spcPct val="90000"/>
              </a:lnSpc>
              <a:spcBef>
                <a:spcPts val="0"/>
              </a:spcBef>
              <a:spcAft>
                <a:spcPts val="0"/>
              </a:spcAft>
              <a:buClr>
                <a:schemeClr val="dk2"/>
              </a:buClr>
              <a:buSzPts val="2400"/>
              <a:buFont typeface="Trebuchet MS"/>
              <a:buChar char="•"/>
            </a:pPr>
            <a:r>
              <a:rPr lang="en-US" sz="2400">
                <a:solidFill>
                  <a:schemeClr val="dk2"/>
                </a:solidFill>
                <a:latin typeface="Trebuchet MS"/>
                <a:ea typeface="Trebuchet MS"/>
                <a:cs typeface="Trebuchet MS"/>
                <a:sym typeface="Trebuchet MS"/>
              </a:rPr>
              <a:t>2905 contributors</a:t>
            </a:r>
            <a:endParaRPr sz="2400">
              <a:solidFill>
                <a:schemeClr val="dk2"/>
              </a:solidFill>
              <a:latin typeface="Trebuchet MS"/>
              <a:ea typeface="Trebuchet MS"/>
              <a:cs typeface="Trebuchet MS"/>
              <a:sym typeface="Trebuchet MS"/>
            </a:endParaRPr>
          </a:p>
          <a:p>
            <a:pPr indent="0" lvl="0" marL="0" rtl="0">
              <a:lnSpc>
                <a:spcPct val="90000"/>
              </a:lnSpc>
              <a:spcBef>
                <a:spcPts val="1000"/>
              </a:spcBef>
              <a:spcAft>
                <a:spcPts val="0"/>
              </a:spcAft>
              <a:buNone/>
            </a:pPr>
            <a:r>
              <a:t/>
            </a:r>
            <a:endParaRPr sz="2400">
              <a:solidFill>
                <a:schemeClr val="dk2"/>
              </a:solidFill>
              <a:latin typeface="Trebuchet MS"/>
              <a:ea typeface="Trebuchet MS"/>
              <a:cs typeface="Trebuchet MS"/>
              <a:sym typeface="Trebuchet MS"/>
            </a:endParaRPr>
          </a:p>
          <a:p>
            <a:pPr indent="0" lvl="0" marL="0" rtl="0">
              <a:lnSpc>
                <a:spcPct val="90000"/>
              </a:lnSpc>
              <a:spcBef>
                <a:spcPts val="1000"/>
              </a:spcBef>
              <a:spcAft>
                <a:spcPts val="0"/>
              </a:spcAft>
              <a:buNone/>
            </a:pPr>
            <a:r>
              <a:rPr lang="en-US" sz="2400">
                <a:solidFill>
                  <a:schemeClr val="dk2"/>
                </a:solidFill>
                <a:latin typeface="Trebuchet MS"/>
                <a:ea typeface="Trebuchet MS"/>
                <a:cs typeface="Trebuchet MS"/>
                <a:sym typeface="Trebuchet MS"/>
              </a:rPr>
              <a:t>     man_hour = 2.4 * SLOC ^1.05</a:t>
            </a:r>
            <a:endParaRPr sz="2400">
              <a:solidFill>
                <a:schemeClr val="dk2"/>
              </a:solidFill>
              <a:latin typeface="Trebuchet MS"/>
              <a:ea typeface="Trebuchet MS"/>
              <a:cs typeface="Trebuchet MS"/>
              <a:sym typeface="Trebuchet MS"/>
            </a:endParaRPr>
          </a:p>
          <a:p>
            <a:pPr indent="0" lvl="0" marL="0" rtl="0">
              <a:lnSpc>
                <a:spcPct val="90000"/>
              </a:lnSpc>
              <a:spcBef>
                <a:spcPts val="1000"/>
              </a:spcBef>
              <a:spcAft>
                <a:spcPts val="0"/>
              </a:spcAft>
              <a:buNone/>
            </a:pPr>
            <a:r>
              <a:rPr lang="en-US" sz="2400">
                <a:solidFill>
                  <a:schemeClr val="dk2"/>
                </a:solidFill>
                <a:latin typeface="Trebuchet MS"/>
                <a:ea typeface="Trebuchet MS"/>
                <a:cs typeface="Trebuchet MS"/>
                <a:sym typeface="Trebuchet MS"/>
              </a:rPr>
              <a:t>     Cost = sum(total_man_year * wage_year)</a:t>
            </a:r>
            <a:endParaRPr sz="2400">
              <a:solidFill>
                <a:schemeClr val="dk2"/>
              </a:solidFill>
              <a:latin typeface="Trebuchet MS"/>
              <a:ea typeface="Trebuchet MS"/>
              <a:cs typeface="Trebuchet MS"/>
              <a:sym typeface="Trebuchet MS"/>
            </a:endParaRPr>
          </a:p>
          <a:p>
            <a:pPr indent="0" lvl="0" marL="0" rtl="0">
              <a:spcBef>
                <a:spcPts val="0"/>
              </a:spcBef>
              <a:spcAft>
                <a:spcPts val="0"/>
              </a:spcAft>
              <a:buNone/>
            </a:pPr>
            <a:r>
              <a:t/>
            </a:r>
            <a:endParaRPr/>
          </a:p>
        </p:txBody>
      </p:sp>
      <p:pic>
        <p:nvPicPr>
          <p:cNvPr id="340" name="Shape 340"/>
          <p:cNvPicPr preferRelativeResize="0"/>
          <p:nvPr/>
        </p:nvPicPr>
        <p:blipFill>
          <a:blip r:embed="rId4">
            <a:alphaModFix/>
          </a:blip>
          <a:stretch>
            <a:fillRect/>
          </a:stretch>
        </p:blipFill>
        <p:spPr>
          <a:xfrm>
            <a:off x="8888" y="5037350"/>
            <a:ext cx="12192014" cy="1820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Shape 346"/>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Initial Findings</a:t>
            </a:r>
            <a:endParaRPr/>
          </a:p>
        </p:txBody>
      </p:sp>
      <p:sp>
        <p:nvSpPr>
          <p:cNvPr id="347" name="Shape 347"/>
          <p:cNvSpPr txBox="1"/>
          <p:nvPr/>
        </p:nvSpPr>
        <p:spPr>
          <a:xfrm>
            <a:off x="1534950" y="1661700"/>
            <a:ext cx="4055700" cy="47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sz="1800"/>
          </a:p>
        </p:txBody>
      </p:sp>
      <p:graphicFrame>
        <p:nvGraphicFramePr>
          <p:cNvPr id="348" name="Shape 348"/>
          <p:cNvGraphicFramePr/>
          <p:nvPr/>
        </p:nvGraphicFramePr>
        <p:xfrm>
          <a:off x="725800" y="1254150"/>
          <a:ext cx="3000000" cy="3000000"/>
        </p:xfrm>
        <a:graphic>
          <a:graphicData uri="http://schemas.openxmlformats.org/drawingml/2006/table">
            <a:tbl>
              <a:tblPr>
                <a:noFill/>
                <a:tableStyleId>{A8D5D4F7-7F2F-49D9-ADBD-29AE2FFE1535}</a:tableStyleId>
              </a:tblPr>
              <a:tblGrid>
                <a:gridCol w="1710575"/>
                <a:gridCol w="1710575"/>
                <a:gridCol w="1710575"/>
                <a:gridCol w="1864525"/>
              </a:tblGrid>
              <a:tr h="769575">
                <a:tc>
                  <a:txBody>
                    <a:bodyPr>
                      <a:noAutofit/>
                    </a:bodyPr>
                    <a:lstStyle/>
                    <a:p>
                      <a:pPr indent="0" lvl="0" marL="0" rtl="0">
                        <a:lnSpc>
                          <a:spcPct val="115000"/>
                        </a:lnSpc>
                        <a:spcBef>
                          <a:spcPts val="0"/>
                        </a:spcBef>
                        <a:spcAft>
                          <a:spcPts val="0"/>
                        </a:spcAft>
                        <a:buNone/>
                      </a:pPr>
                      <a:r>
                        <a:rPr lang="en-US" sz="1800"/>
                        <a:t>oss_name</a:t>
                      </a:r>
                      <a:endParaRPr sz="1800"/>
                    </a:p>
                  </a:txBody>
                  <a:tcPr marT="19050" marB="19050" marR="28575" marL="28575" anchor="b">
                    <a:solidFill>
                      <a:srgbClr val="4A86E8"/>
                    </a:solidFill>
                  </a:tcPr>
                </a:tc>
                <a:tc>
                  <a:txBody>
                    <a:bodyPr>
                      <a:noAutofit/>
                    </a:bodyPr>
                    <a:lstStyle/>
                    <a:p>
                      <a:pPr indent="0" lvl="0" marL="0" rtl="0">
                        <a:lnSpc>
                          <a:spcPct val="115000"/>
                        </a:lnSpc>
                        <a:spcBef>
                          <a:spcPts val="0"/>
                        </a:spcBef>
                        <a:spcAft>
                          <a:spcPts val="0"/>
                        </a:spcAft>
                        <a:buNone/>
                      </a:pPr>
                      <a:r>
                        <a:rPr lang="en-US" sz="1800"/>
                        <a:t>lines_of_code</a:t>
                      </a:r>
                      <a:endParaRPr sz="1800"/>
                    </a:p>
                  </a:txBody>
                  <a:tcPr marT="19050" marB="19050" marR="28575" marL="28575" anchor="b">
                    <a:solidFill>
                      <a:srgbClr val="4A86E8"/>
                    </a:solidFill>
                  </a:tcPr>
                </a:tc>
                <a:tc>
                  <a:txBody>
                    <a:bodyPr>
                      <a:noAutofit/>
                    </a:bodyPr>
                    <a:lstStyle/>
                    <a:p>
                      <a:pPr indent="0" lvl="0" marL="0" rtl="0">
                        <a:lnSpc>
                          <a:spcPct val="115000"/>
                        </a:lnSpc>
                        <a:spcBef>
                          <a:spcPts val="0"/>
                        </a:spcBef>
                        <a:spcAft>
                          <a:spcPts val="0"/>
                        </a:spcAft>
                        <a:buNone/>
                      </a:pPr>
                      <a:r>
                        <a:rPr lang="en-US" sz="1800"/>
                        <a:t>Total_cost</a:t>
                      </a:r>
                      <a:endParaRPr sz="1800"/>
                    </a:p>
                  </a:txBody>
                  <a:tcPr marT="19050" marB="19050" marR="28575" marL="28575" anchor="b">
                    <a:solidFill>
                      <a:srgbClr val="4A86E8"/>
                    </a:solidFill>
                  </a:tcPr>
                </a:tc>
                <a:tc>
                  <a:txBody>
                    <a:bodyPr>
                      <a:noAutofit/>
                    </a:bodyPr>
                    <a:lstStyle/>
                    <a:p>
                      <a:pPr indent="0" lvl="0" marL="0" rtl="0">
                        <a:lnSpc>
                          <a:spcPct val="115000"/>
                        </a:lnSpc>
                        <a:spcBef>
                          <a:spcPts val="0"/>
                        </a:spcBef>
                        <a:spcAft>
                          <a:spcPts val="0"/>
                        </a:spcAft>
                        <a:buNone/>
                      </a:pPr>
                      <a:r>
                        <a:rPr lang="en-US" sz="1800"/>
                        <a:t>Number_of_Main_Contributors</a:t>
                      </a:r>
                      <a:endParaRPr sz="1800"/>
                    </a:p>
                  </a:txBody>
                  <a:tcPr marT="19050" marB="19050" marR="28575" marL="28575" anchor="b">
                    <a:solidFill>
                      <a:srgbClr val="4A86E8"/>
                    </a:solidFill>
                  </a:tcPr>
                </a:tc>
              </a:tr>
              <a:tr h="376925">
                <a:tc>
                  <a:txBody>
                    <a:bodyPr>
                      <a:noAutofit/>
                    </a:bodyPr>
                    <a:lstStyle/>
                    <a:p>
                      <a:pPr indent="0" lvl="0" marL="0" rtl="0">
                        <a:lnSpc>
                          <a:spcPct val="115000"/>
                        </a:lnSpc>
                        <a:spcBef>
                          <a:spcPts val="0"/>
                        </a:spcBef>
                        <a:spcAft>
                          <a:spcPts val="0"/>
                        </a:spcAft>
                        <a:buNone/>
                      </a:pPr>
                      <a:r>
                        <a:rPr lang="en-US" sz="1800">
                          <a:solidFill>
                            <a:srgbClr val="990000"/>
                          </a:solidFill>
                        </a:rPr>
                        <a:t>pear</a:t>
                      </a:r>
                      <a:endParaRPr sz="1800">
                        <a:solidFill>
                          <a:srgbClr val="990000"/>
                        </a:solidFill>
                      </a:endParaRPr>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solidFill>
                            <a:srgbClr val="990000"/>
                          </a:solidFill>
                        </a:rPr>
                        <a:t>10005591</a:t>
                      </a:r>
                      <a:endParaRPr sz="1800">
                        <a:solidFill>
                          <a:srgbClr val="990000"/>
                        </a:solidFill>
                      </a:endParaRPr>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solidFill>
                            <a:srgbClr val="990000"/>
                          </a:solidFill>
                        </a:rPr>
                        <a:t>295974271.8</a:t>
                      </a:r>
                      <a:endParaRPr sz="1800">
                        <a:solidFill>
                          <a:srgbClr val="990000"/>
                        </a:solidFill>
                      </a:endParaRPr>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solidFill>
                            <a:srgbClr val="990000"/>
                          </a:solidFill>
                        </a:rPr>
                        <a:t>2</a:t>
                      </a:r>
                      <a:endParaRPr sz="1800">
                        <a:solidFill>
                          <a:srgbClr val="990000"/>
                        </a:solidFill>
                      </a:endParaRPr>
                    </a:p>
                  </a:txBody>
                  <a:tcPr marT="19050" marB="19050" marR="28575" marL="28575" anchor="b">
                    <a:solidFill>
                      <a:srgbClr val="A4C2F4"/>
                    </a:solidFill>
                  </a:tcPr>
                </a:tc>
              </a:tr>
              <a:tr h="376925">
                <a:tc>
                  <a:txBody>
                    <a:bodyPr>
                      <a:noAutofit/>
                    </a:bodyPr>
                    <a:lstStyle/>
                    <a:p>
                      <a:pPr indent="0" lvl="0" marL="0" rtl="0">
                        <a:lnSpc>
                          <a:spcPct val="115000"/>
                        </a:lnSpc>
                        <a:spcBef>
                          <a:spcPts val="0"/>
                        </a:spcBef>
                        <a:spcAft>
                          <a:spcPts val="0"/>
                        </a:spcAft>
                        <a:buNone/>
                      </a:pPr>
                      <a:r>
                        <a:rPr lang="en-US" sz="1800">
                          <a:solidFill>
                            <a:srgbClr val="CC0000"/>
                          </a:solidFill>
                        </a:rPr>
                        <a:t>EMP</a:t>
                      </a:r>
                      <a:endParaRPr sz="1800">
                        <a:solidFill>
                          <a:srgbClr val="CC0000"/>
                        </a:solidFill>
                      </a:endParaRPr>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solidFill>
                            <a:srgbClr val="CC0000"/>
                          </a:solidFill>
                        </a:rPr>
                        <a:t>11242262</a:t>
                      </a:r>
                      <a:endParaRPr sz="1800">
                        <a:solidFill>
                          <a:srgbClr val="CC0000"/>
                        </a:solidFill>
                      </a:endParaRPr>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solidFill>
                            <a:srgbClr val="CC0000"/>
                          </a:solidFill>
                        </a:rPr>
                        <a:t>291797694.5</a:t>
                      </a:r>
                      <a:endParaRPr sz="1800">
                        <a:solidFill>
                          <a:srgbClr val="CC0000"/>
                        </a:solidFill>
                      </a:endParaRPr>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solidFill>
                            <a:srgbClr val="CC0000"/>
                          </a:solidFill>
                        </a:rPr>
                        <a:t>3</a:t>
                      </a:r>
                      <a:endParaRPr sz="1800">
                        <a:solidFill>
                          <a:srgbClr val="CC0000"/>
                        </a:solidFill>
                      </a:endParaRPr>
                    </a:p>
                  </a:txBody>
                  <a:tcPr marT="19050" marB="19050" marR="28575" marL="28575" anchor="b">
                    <a:solidFill>
                      <a:srgbClr val="A4C2F4"/>
                    </a:solidFill>
                  </a:tcPr>
                </a:tc>
              </a:tr>
              <a:tr h="376925">
                <a:tc>
                  <a:txBody>
                    <a:bodyPr>
                      <a:noAutofit/>
                    </a:bodyPr>
                    <a:lstStyle/>
                    <a:p>
                      <a:pPr indent="0" lvl="0" marL="0" rtl="0">
                        <a:lnSpc>
                          <a:spcPct val="115000"/>
                        </a:lnSpc>
                        <a:spcBef>
                          <a:spcPts val="0"/>
                        </a:spcBef>
                        <a:spcAft>
                          <a:spcPts val="0"/>
                        </a:spcAft>
                        <a:buNone/>
                      </a:pPr>
                      <a:r>
                        <a:rPr lang="en-US" sz="1800">
                          <a:solidFill>
                            <a:srgbClr val="CC0000"/>
                          </a:solidFill>
                        </a:rPr>
                        <a:t>MESS</a:t>
                      </a:r>
                      <a:endParaRPr sz="1800">
                        <a:solidFill>
                          <a:srgbClr val="CC0000"/>
                        </a:solidFill>
                      </a:endParaRPr>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solidFill>
                            <a:srgbClr val="CC0000"/>
                          </a:solidFill>
                        </a:rPr>
                        <a:t>4373306</a:t>
                      </a:r>
                      <a:endParaRPr sz="1800">
                        <a:solidFill>
                          <a:srgbClr val="CC0000"/>
                        </a:solidFill>
                      </a:endParaRPr>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solidFill>
                            <a:srgbClr val="CC0000"/>
                          </a:solidFill>
                        </a:rPr>
                        <a:t>139967480.3</a:t>
                      </a:r>
                      <a:endParaRPr sz="1800">
                        <a:solidFill>
                          <a:srgbClr val="CC0000"/>
                        </a:solidFill>
                      </a:endParaRPr>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solidFill>
                            <a:srgbClr val="CC0000"/>
                          </a:solidFill>
                        </a:rPr>
                        <a:t>1</a:t>
                      </a:r>
                      <a:endParaRPr sz="1800">
                        <a:solidFill>
                          <a:srgbClr val="CC0000"/>
                        </a:solidFill>
                      </a:endParaRPr>
                    </a:p>
                  </a:txBody>
                  <a:tcPr marT="19050" marB="19050" marR="28575" marL="28575" anchor="b">
                    <a:solidFill>
                      <a:srgbClr val="A4C2F4"/>
                    </a:solidFill>
                  </a:tcPr>
                </a:tc>
              </a:tr>
              <a:tr h="376925">
                <a:tc>
                  <a:txBody>
                    <a:bodyPr>
                      <a:noAutofit/>
                    </a:bodyPr>
                    <a:lstStyle/>
                    <a:p>
                      <a:pPr indent="0" lvl="0" marL="0" rtl="0">
                        <a:lnSpc>
                          <a:spcPct val="115000"/>
                        </a:lnSpc>
                        <a:spcBef>
                          <a:spcPts val="0"/>
                        </a:spcBef>
                        <a:spcAft>
                          <a:spcPts val="0"/>
                        </a:spcAft>
                        <a:buNone/>
                      </a:pPr>
                      <a:r>
                        <a:rPr lang="en-US" sz="1800"/>
                        <a:t>MAd</a:t>
                      </a:r>
                      <a:endParaRPr sz="18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t>2998245</a:t>
                      </a:r>
                      <a:endParaRPr sz="18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t>72844361.8</a:t>
                      </a:r>
                      <a:endParaRPr sz="18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t>2</a:t>
                      </a:r>
                      <a:endParaRPr sz="1800"/>
                    </a:p>
                  </a:txBody>
                  <a:tcPr marT="19050" marB="19050" marR="28575" marL="28575" anchor="b">
                    <a:solidFill>
                      <a:srgbClr val="A4C2F4"/>
                    </a:solidFill>
                  </a:tcPr>
                </a:tc>
              </a:tr>
              <a:tr h="376925">
                <a:tc>
                  <a:txBody>
                    <a:bodyPr>
                      <a:noAutofit/>
                    </a:bodyPr>
                    <a:lstStyle/>
                    <a:p>
                      <a:pPr indent="0" lvl="0" marL="0" rtl="0">
                        <a:lnSpc>
                          <a:spcPct val="115000"/>
                        </a:lnSpc>
                        <a:spcBef>
                          <a:spcPts val="0"/>
                        </a:spcBef>
                        <a:spcAft>
                          <a:spcPts val="0"/>
                        </a:spcAft>
                        <a:buNone/>
                      </a:pPr>
                      <a:r>
                        <a:rPr lang="en-US" sz="1800"/>
                        <a:t>fractal</a:t>
                      </a:r>
                      <a:endParaRPr sz="18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t>2653875</a:t>
                      </a:r>
                      <a:endParaRPr sz="18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t>64085526.29</a:t>
                      </a:r>
                      <a:endParaRPr sz="18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t>2</a:t>
                      </a:r>
                      <a:endParaRPr sz="1800"/>
                    </a:p>
                  </a:txBody>
                  <a:tcPr marT="19050" marB="19050" marR="28575" marL="28575" anchor="b">
                    <a:solidFill>
                      <a:srgbClr val="A4C2F4"/>
                    </a:solidFill>
                  </a:tcPr>
                </a:tc>
              </a:tr>
              <a:tr h="376925">
                <a:tc>
                  <a:txBody>
                    <a:bodyPr>
                      <a:noAutofit/>
                    </a:bodyPr>
                    <a:lstStyle/>
                    <a:p>
                      <a:pPr indent="0" lvl="0" marL="0" rtl="0">
                        <a:lnSpc>
                          <a:spcPct val="115000"/>
                        </a:lnSpc>
                        <a:spcBef>
                          <a:spcPts val="0"/>
                        </a:spcBef>
                        <a:spcAft>
                          <a:spcPts val="0"/>
                        </a:spcAft>
                        <a:buNone/>
                      </a:pPr>
                      <a:r>
                        <a:rPr lang="en-US" sz="1800"/>
                        <a:t>hive</a:t>
                      </a:r>
                      <a:endParaRPr sz="18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t>1567256</a:t>
                      </a:r>
                      <a:endParaRPr sz="18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t>59613076.35</a:t>
                      </a:r>
                      <a:endParaRPr sz="18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t>2</a:t>
                      </a:r>
                      <a:endParaRPr sz="1800"/>
                    </a:p>
                  </a:txBody>
                  <a:tcPr marT="19050" marB="19050" marR="28575" marL="28575" anchor="b">
                    <a:solidFill>
                      <a:srgbClr val="A4C2F4"/>
                    </a:solidFill>
                  </a:tcPr>
                </a:tc>
              </a:tr>
              <a:tr h="376925">
                <a:tc>
                  <a:txBody>
                    <a:bodyPr>
                      <a:noAutofit/>
                    </a:bodyPr>
                    <a:lstStyle/>
                    <a:p>
                      <a:pPr indent="0" lvl="0" marL="0" rtl="0">
                        <a:lnSpc>
                          <a:spcPct val="115000"/>
                        </a:lnSpc>
                        <a:spcBef>
                          <a:spcPts val="0"/>
                        </a:spcBef>
                        <a:spcAft>
                          <a:spcPts val="0"/>
                        </a:spcAft>
                        <a:buNone/>
                      </a:pPr>
                      <a:r>
                        <a:rPr lang="en-US" sz="1800"/>
                        <a:t>blender</a:t>
                      </a:r>
                      <a:endParaRPr sz="18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t>1827385</a:t>
                      </a:r>
                      <a:endParaRPr sz="18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t>55988436.98</a:t>
                      </a:r>
                      <a:endParaRPr sz="18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t>1</a:t>
                      </a:r>
                      <a:endParaRPr sz="1800"/>
                    </a:p>
                  </a:txBody>
                  <a:tcPr marT="19050" marB="19050" marR="28575" marL="28575" anchor="b">
                    <a:solidFill>
                      <a:srgbClr val="A4C2F4"/>
                    </a:solidFill>
                  </a:tcPr>
                </a:tc>
              </a:tr>
              <a:tr h="376925">
                <a:tc>
                  <a:txBody>
                    <a:bodyPr>
                      <a:noAutofit/>
                    </a:bodyPr>
                    <a:lstStyle/>
                    <a:p>
                      <a:pPr indent="0" lvl="0" marL="0" rtl="0">
                        <a:lnSpc>
                          <a:spcPct val="115000"/>
                        </a:lnSpc>
                        <a:spcBef>
                          <a:spcPts val="0"/>
                        </a:spcBef>
                        <a:spcAft>
                          <a:spcPts val="0"/>
                        </a:spcAft>
                        <a:buNone/>
                      </a:pPr>
                      <a:r>
                        <a:rPr lang="en-US" sz="1800"/>
                        <a:t>INSPIRE</a:t>
                      </a:r>
                      <a:endParaRPr sz="18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t>2071565</a:t>
                      </a:r>
                      <a:endParaRPr sz="18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t>49408191.98</a:t>
                      </a:r>
                      <a:endParaRPr sz="18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t>1</a:t>
                      </a:r>
                      <a:endParaRPr sz="1800"/>
                    </a:p>
                  </a:txBody>
                  <a:tcPr marT="19050" marB="19050" marR="28575" marL="28575" anchor="b">
                    <a:solidFill>
                      <a:srgbClr val="A4C2F4"/>
                    </a:solidFill>
                  </a:tcPr>
                </a:tc>
              </a:tr>
              <a:tr h="376925">
                <a:tc>
                  <a:txBody>
                    <a:bodyPr>
                      <a:noAutofit/>
                    </a:bodyPr>
                    <a:lstStyle/>
                    <a:p>
                      <a:pPr indent="0" lvl="0" marL="0" rtl="0">
                        <a:lnSpc>
                          <a:spcPct val="115000"/>
                        </a:lnSpc>
                        <a:spcBef>
                          <a:spcPts val="0"/>
                        </a:spcBef>
                        <a:spcAft>
                          <a:spcPts val="0"/>
                        </a:spcAft>
                        <a:buNone/>
                      </a:pPr>
                      <a:r>
                        <a:rPr lang="en-US" sz="1800"/>
                        <a:t>geotools</a:t>
                      </a:r>
                      <a:endParaRPr sz="18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t>1954032</a:t>
                      </a:r>
                      <a:endParaRPr sz="18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t>46469042.51</a:t>
                      </a:r>
                      <a:endParaRPr sz="18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t>1</a:t>
                      </a:r>
                      <a:endParaRPr sz="1800"/>
                    </a:p>
                  </a:txBody>
                  <a:tcPr marT="19050" marB="19050" marR="28575" marL="28575" anchor="b">
                    <a:solidFill>
                      <a:srgbClr val="A4C2F4"/>
                    </a:solidFill>
                  </a:tcPr>
                </a:tc>
              </a:tr>
              <a:tr h="376925">
                <a:tc>
                  <a:txBody>
                    <a:bodyPr>
                      <a:noAutofit/>
                    </a:bodyPr>
                    <a:lstStyle/>
                    <a:p>
                      <a:pPr indent="0" lvl="0" marL="0" rtl="0">
                        <a:lnSpc>
                          <a:spcPct val="115000"/>
                        </a:lnSpc>
                        <a:spcBef>
                          <a:spcPts val="0"/>
                        </a:spcBef>
                        <a:spcAft>
                          <a:spcPts val="0"/>
                        </a:spcAft>
                        <a:buNone/>
                      </a:pPr>
                      <a:r>
                        <a:rPr lang="en-US" sz="1800"/>
                        <a:t>dataone</a:t>
                      </a:r>
                      <a:endParaRPr sz="18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t>1517062</a:t>
                      </a:r>
                      <a:endParaRPr sz="18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t>43085370.18</a:t>
                      </a:r>
                      <a:endParaRPr sz="18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800"/>
                        <a:t>17</a:t>
                      </a:r>
                      <a:endParaRPr sz="1800"/>
                    </a:p>
                  </a:txBody>
                  <a:tcPr marT="19050" marB="19050" marR="28575" marL="28575" anchor="b">
                    <a:solidFill>
                      <a:srgbClr val="A4C2F4"/>
                    </a:solidFill>
                  </a:tcPr>
                </a:tc>
              </a:tr>
            </a:tbl>
          </a:graphicData>
        </a:graphic>
      </p:graphicFrame>
      <p:graphicFrame>
        <p:nvGraphicFramePr>
          <p:cNvPr id="349" name="Shape 349"/>
          <p:cNvGraphicFramePr/>
          <p:nvPr/>
        </p:nvGraphicFramePr>
        <p:xfrm>
          <a:off x="8170125" y="3714000"/>
          <a:ext cx="3000000" cy="3000000"/>
        </p:xfrm>
        <a:graphic>
          <a:graphicData uri="http://schemas.openxmlformats.org/drawingml/2006/table">
            <a:tbl>
              <a:tblPr>
                <a:noFill/>
                <a:tableStyleId>{A8D5D4F7-7F2F-49D9-ADBD-29AE2FFE1535}</a:tableStyleId>
              </a:tblPr>
              <a:tblGrid>
                <a:gridCol w="802125"/>
                <a:gridCol w="802125"/>
                <a:gridCol w="802125"/>
                <a:gridCol w="874300"/>
              </a:tblGrid>
              <a:tr h="160000">
                <a:tc>
                  <a:txBody>
                    <a:bodyPr>
                      <a:noAutofit/>
                    </a:bodyPr>
                    <a:lstStyle/>
                    <a:p>
                      <a:pPr indent="0" lvl="0" marL="0" rtl="0">
                        <a:lnSpc>
                          <a:spcPct val="115000"/>
                        </a:lnSpc>
                        <a:spcBef>
                          <a:spcPts val="0"/>
                        </a:spcBef>
                        <a:spcAft>
                          <a:spcPts val="0"/>
                        </a:spcAft>
                        <a:buNone/>
                      </a:pPr>
                      <a:r>
                        <a:rPr lang="en-US" sz="1000"/>
                        <a:t>h2o</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36</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496.37</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3</a:t>
                      </a:r>
                      <a:endParaRPr sz="1000"/>
                    </a:p>
                  </a:txBody>
                  <a:tcPr marT="19050" marB="19050" marR="28575" marL="28575" anchor="b">
                    <a:solidFill>
                      <a:srgbClr val="A4C2F4"/>
                    </a:solidFill>
                  </a:tcPr>
                </a:tc>
              </a:tr>
              <a:tr h="160000">
                <a:tc>
                  <a:txBody>
                    <a:bodyPr>
                      <a:noAutofit/>
                    </a:bodyPr>
                    <a:lstStyle/>
                    <a:p>
                      <a:pPr indent="0" lvl="0" marL="0" rtl="0">
                        <a:lnSpc>
                          <a:spcPct val="115000"/>
                        </a:lnSpc>
                        <a:spcBef>
                          <a:spcPts val="0"/>
                        </a:spcBef>
                        <a:spcAft>
                          <a:spcPts val="0"/>
                        </a:spcAft>
                        <a:buNone/>
                      </a:pPr>
                      <a:r>
                        <a:rPr lang="en-US" sz="1000"/>
                        <a:t>dyn</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34</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467.45</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1</a:t>
                      </a:r>
                      <a:endParaRPr sz="1000"/>
                    </a:p>
                  </a:txBody>
                  <a:tcPr marT="19050" marB="19050" marR="28575" marL="28575" anchor="b">
                    <a:solidFill>
                      <a:srgbClr val="A4C2F4"/>
                    </a:solidFill>
                  </a:tcPr>
                </a:tc>
              </a:tr>
              <a:tr h="160000">
                <a:tc>
                  <a:txBody>
                    <a:bodyPr>
                      <a:noAutofit/>
                    </a:bodyPr>
                    <a:lstStyle/>
                    <a:p>
                      <a:pPr indent="0" lvl="0" marL="0" rtl="0">
                        <a:lnSpc>
                          <a:spcPct val="115000"/>
                        </a:lnSpc>
                        <a:spcBef>
                          <a:spcPts val="0"/>
                        </a:spcBef>
                        <a:spcAft>
                          <a:spcPts val="0"/>
                        </a:spcAft>
                        <a:buNone/>
                      </a:pPr>
                      <a:r>
                        <a:rPr lang="en-US" sz="1000"/>
                        <a:t>convey</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31</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462.68</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5</a:t>
                      </a:r>
                      <a:endParaRPr sz="1000"/>
                    </a:p>
                  </a:txBody>
                  <a:tcPr marT="19050" marB="19050" marR="28575" marL="28575" anchor="b">
                    <a:solidFill>
                      <a:srgbClr val="A4C2F4"/>
                    </a:solidFill>
                  </a:tcPr>
                </a:tc>
              </a:tr>
              <a:tr h="160000">
                <a:tc>
                  <a:txBody>
                    <a:bodyPr>
                      <a:noAutofit/>
                    </a:bodyPr>
                    <a:lstStyle/>
                    <a:p>
                      <a:pPr indent="0" lvl="0" marL="0" rtl="0">
                        <a:lnSpc>
                          <a:spcPct val="115000"/>
                        </a:lnSpc>
                        <a:spcBef>
                          <a:spcPts val="0"/>
                        </a:spcBef>
                        <a:spcAft>
                          <a:spcPts val="0"/>
                        </a:spcAft>
                        <a:buNone/>
                      </a:pPr>
                      <a:r>
                        <a:rPr lang="en-US" sz="1000"/>
                        <a:t>SPIn</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30</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409.89</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1</a:t>
                      </a:r>
                      <a:endParaRPr sz="1000"/>
                    </a:p>
                  </a:txBody>
                  <a:tcPr marT="19050" marB="19050" marR="28575" marL="28575" anchor="b">
                    <a:solidFill>
                      <a:srgbClr val="A4C2F4"/>
                    </a:solidFill>
                  </a:tcPr>
                </a:tc>
              </a:tr>
              <a:tr h="160000">
                <a:tc>
                  <a:txBody>
                    <a:bodyPr>
                      <a:noAutofit/>
                    </a:bodyPr>
                    <a:lstStyle/>
                    <a:p>
                      <a:pPr indent="0" lvl="0" marL="0" rtl="0">
                        <a:lnSpc>
                          <a:spcPct val="115000"/>
                        </a:lnSpc>
                        <a:spcBef>
                          <a:spcPts val="0"/>
                        </a:spcBef>
                        <a:spcAft>
                          <a:spcPts val="0"/>
                        </a:spcAft>
                        <a:buNone/>
                      </a:pPr>
                      <a:r>
                        <a:rPr lang="en-US" sz="1000"/>
                        <a:t>cccp</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21</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301.17</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5</a:t>
                      </a:r>
                      <a:endParaRPr sz="1000"/>
                    </a:p>
                  </a:txBody>
                  <a:tcPr marT="19050" marB="19050" marR="28575" marL="28575" anchor="b">
                    <a:solidFill>
                      <a:srgbClr val="A4C2F4"/>
                    </a:solidFill>
                  </a:tcPr>
                </a:tc>
              </a:tr>
              <a:tr h="160000">
                <a:tc>
                  <a:txBody>
                    <a:bodyPr>
                      <a:noAutofit/>
                    </a:bodyPr>
                    <a:lstStyle/>
                    <a:p>
                      <a:pPr indent="0" lvl="0" marL="0" rtl="0">
                        <a:lnSpc>
                          <a:spcPct val="115000"/>
                        </a:lnSpc>
                        <a:spcBef>
                          <a:spcPts val="0"/>
                        </a:spcBef>
                        <a:spcAft>
                          <a:spcPts val="0"/>
                        </a:spcAft>
                        <a:buNone/>
                      </a:pPr>
                      <a:r>
                        <a:rPr lang="en-US" sz="1000"/>
                        <a:t>AtelieR</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17</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225.77</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1</a:t>
                      </a:r>
                      <a:endParaRPr sz="1000"/>
                    </a:p>
                  </a:txBody>
                  <a:tcPr marT="19050" marB="19050" marR="28575" marL="28575" anchor="b">
                    <a:solidFill>
                      <a:srgbClr val="A4C2F4"/>
                    </a:solidFill>
                  </a:tcPr>
                </a:tc>
              </a:tr>
              <a:tr h="160000">
                <a:tc>
                  <a:txBody>
                    <a:bodyPr>
                      <a:noAutofit/>
                    </a:bodyPr>
                    <a:lstStyle/>
                    <a:p>
                      <a:pPr indent="0" lvl="0" marL="0" rtl="0">
                        <a:lnSpc>
                          <a:spcPct val="115000"/>
                        </a:lnSpc>
                        <a:spcBef>
                          <a:spcPts val="0"/>
                        </a:spcBef>
                        <a:spcAft>
                          <a:spcPts val="0"/>
                        </a:spcAft>
                        <a:buNone/>
                      </a:pPr>
                      <a:r>
                        <a:rPr lang="en-US" sz="1000"/>
                        <a:t>tm</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11</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209.1</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4</a:t>
                      </a:r>
                      <a:endParaRPr sz="1000"/>
                    </a:p>
                  </a:txBody>
                  <a:tcPr marT="19050" marB="19050" marR="28575" marL="28575" anchor="b">
                    <a:solidFill>
                      <a:srgbClr val="A4C2F4"/>
                    </a:solidFill>
                  </a:tcPr>
                </a:tc>
              </a:tr>
              <a:tr h="160000">
                <a:tc>
                  <a:txBody>
                    <a:bodyPr>
                      <a:noAutofit/>
                    </a:bodyPr>
                    <a:lstStyle/>
                    <a:p>
                      <a:pPr indent="0" lvl="0" marL="0" rtl="0">
                        <a:lnSpc>
                          <a:spcPct val="115000"/>
                        </a:lnSpc>
                        <a:spcBef>
                          <a:spcPts val="0"/>
                        </a:spcBef>
                        <a:spcAft>
                          <a:spcPts val="0"/>
                        </a:spcAft>
                        <a:buNone/>
                      </a:pPr>
                      <a:r>
                        <a:rPr lang="en-US" sz="1000"/>
                        <a:t>mongolite</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9</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165.32</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4</a:t>
                      </a:r>
                      <a:endParaRPr sz="1000"/>
                    </a:p>
                  </a:txBody>
                  <a:tcPr marT="19050" marB="19050" marR="28575" marL="28575" anchor="b">
                    <a:solidFill>
                      <a:srgbClr val="A4C2F4"/>
                    </a:solidFill>
                  </a:tcPr>
                </a:tc>
              </a:tr>
              <a:tr h="160000">
                <a:tc>
                  <a:txBody>
                    <a:bodyPr>
                      <a:noAutofit/>
                    </a:bodyPr>
                    <a:lstStyle/>
                    <a:p>
                      <a:pPr indent="0" lvl="0" marL="0" rtl="0">
                        <a:lnSpc>
                          <a:spcPct val="115000"/>
                        </a:lnSpc>
                        <a:spcBef>
                          <a:spcPts val="0"/>
                        </a:spcBef>
                        <a:spcAft>
                          <a:spcPts val="0"/>
                        </a:spcAft>
                        <a:buNone/>
                      </a:pPr>
                      <a:r>
                        <a:rPr lang="en-US" sz="1000"/>
                        <a:t>cope</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10</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129.33</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1</a:t>
                      </a:r>
                      <a:endParaRPr sz="1000"/>
                    </a:p>
                  </a:txBody>
                  <a:tcPr marT="19050" marB="19050" marR="28575" marL="28575" anchor="b">
                    <a:solidFill>
                      <a:srgbClr val="A4C2F4"/>
                    </a:solidFill>
                  </a:tcPr>
                </a:tc>
              </a:tr>
              <a:tr h="160000">
                <a:tc>
                  <a:txBody>
                    <a:bodyPr>
                      <a:noAutofit/>
                    </a:bodyPr>
                    <a:lstStyle/>
                    <a:p>
                      <a:pPr indent="0" lvl="0" marL="0" rtl="0">
                        <a:lnSpc>
                          <a:spcPct val="115000"/>
                        </a:lnSpc>
                        <a:spcBef>
                          <a:spcPts val="0"/>
                        </a:spcBef>
                        <a:spcAft>
                          <a:spcPts val="0"/>
                        </a:spcAft>
                        <a:buNone/>
                      </a:pPr>
                      <a:r>
                        <a:rPr lang="en-US" sz="1000"/>
                        <a:t>dummy</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b="1" lang="en-US" sz="1000">
                          <a:solidFill>
                            <a:srgbClr val="CC0000"/>
                          </a:solidFill>
                        </a:rPr>
                        <a:t>1</a:t>
                      </a:r>
                      <a:endParaRPr b="1" sz="1000">
                        <a:solidFill>
                          <a:srgbClr val="CC0000"/>
                        </a:solidFill>
                      </a:endParaRPr>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18.83</a:t>
                      </a:r>
                      <a:endParaRPr sz="1000"/>
                    </a:p>
                  </a:txBody>
                  <a:tcPr marT="19050" marB="19050" marR="28575" marL="28575" anchor="b">
                    <a:solidFill>
                      <a:srgbClr val="A4C2F4"/>
                    </a:solidFill>
                  </a:tcPr>
                </a:tc>
                <a:tc>
                  <a:txBody>
                    <a:bodyPr>
                      <a:noAutofit/>
                    </a:bodyPr>
                    <a:lstStyle/>
                    <a:p>
                      <a:pPr indent="0" lvl="0" marL="0" rtl="0" algn="r">
                        <a:lnSpc>
                          <a:spcPct val="115000"/>
                        </a:lnSpc>
                        <a:spcBef>
                          <a:spcPts val="0"/>
                        </a:spcBef>
                        <a:spcAft>
                          <a:spcPts val="0"/>
                        </a:spcAft>
                        <a:buNone/>
                      </a:pPr>
                      <a:r>
                        <a:rPr lang="en-US" sz="1000"/>
                        <a:t>3</a:t>
                      </a:r>
                      <a:endParaRPr sz="1000"/>
                    </a:p>
                  </a:txBody>
                  <a:tcPr marT="19050" marB="19050" marR="28575" marL="28575" anchor="b">
                    <a:solidFill>
                      <a:srgbClr val="A4C2F4"/>
                    </a:solidFill>
                  </a:tcPr>
                </a:tc>
              </a:tr>
            </a:tbl>
          </a:graphicData>
        </a:graphic>
      </p:graphicFrame>
      <p:sp>
        <p:nvSpPr>
          <p:cNvPr id="350" name="Shape 350"/>
          <p:cNvSpPr txBox="1"/>
          <p:nvPr/>
        </p:nvSpPr>
        <p:spPr>
          <a:xfrm>
            <a:off x="8050050" y="1447450"/>
            <a:ext cx="6413400" cy="748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351" name="Shape 351"/>
          <p:cNvPicPr preferRelativeResize="0"/>
          <p:nvPr/>
        </p:nvPicPr>
        <p:blipFill>
          <a:blip r:embed="rId3">
            <a:alphaModFix/>
          </a:blip>
          <a:stretch>
            <a:fillRect/>
          </a:stretch>
        </p:blipFill>
        <p:spPr>
          <a:xfrm>
            <a:off x="8050050" y="1254150"/>
            <a:ext cx="3663396" cy="23053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Shape 357"/>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Next Steps - discussion</a:t>
            </a:r>
            <a:endParaRPr/>
          </a:p>
        </p:txBody>
      </p:sp>
      <p:sp>
        <p:nvSpPr>
          <p:cNvPr id="358" name="Shape 358"/>
          <p:cNvSpPr txBox="1"/>
          <p:nvPr>
            <p:ph idx="1" type="body"/>
          </p:nvPr>
        </p:nvSpPr>
        <p:spPr>
          <a:xfrm>
            <a:off x="838200" y="1210235"/>
            <a:ext cx="10515600" cy="4599000"/>
          </a:xfrm>
          <a:prstGeom prst="rect">
            <a:avLst/>
          </a:prstGeom>
        </p:spPr>
        <p:txBody>
          <a:bodyPr anchorCtr="0" anchor="t" bIns="91425" lIns="91425" spcFirstLastPara="1" rIns="91425" wrap="square" tIns="91425">
            <a:noAutofit/>
          </a:bodyPr>
          <a:lstStyle/>
          <a:p>
            <a:pPr indent="-406400" lvl="0" marL="457200" rtl="0">
              <a:spcBef>
                <a:spcPts val="1000"/>
              </a:spcBef>
              <a:spcAft>
                <a:spcPts val="0"/>
              </a:spcAft>
              <a:buSzPts val="2800"/>
              <a:buChar char="●"/>
            </a:pPr>
            <a:r>
              <a:rPr lang="en-US"/>
              <a:t>Now that we have all the data we need including a formula for finding cost, we need determine what kind of regression analysis is necessary in order to find a correlation between the calculated cost and independent variables</a:t>
            </a:r>
            <a:endParaRPr/>
          </a:p>
          <a:p>
            <a:pPr indent="-381000" lvl="1" marL="914400" rtl="0">
              <a:spcBef>
                <a:spcPts val="0"/>
              </a:spcBef>
              <a:spcAft>
                <a:spcPts val="0"/>
              </a:spcAft>
              <a:buSzPts val="2400"/>
              <a:buChar char="○"/>
            </a:pPr>
            <a:r>
              <a:rPr lang="en-US"/>
              <a:t>A problem we have at the moment however is the data isn’t cleaned to the point where we can just take each cell for what it is and analyze it</a:t>
            </a:r>
            <a:endParaRPr/>
          </a:p>
          <a:p>
            <a:pPr indent="-406400" lvl="0" marL="457200" rtl="0">
              <a:spcBef>
                <a:spcPts val="0"/>
              </a:spcBef>
              <a:spcAft>
                <a:spcPts val="0"/>
              </a:spcAft>
              <a:buSzPts val="2800"/>
              <a:buChar char="●"/>
            </a:pPr>
            <a:r>
              <a:rPr lang="en-US"/>
              <a:t>Once we’ve acknowledged and analyzed correlations, we’ll begin making the model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Shape 364"/>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Links to Data</a:t>
            </a:r>
            <a:endParaRPr/>
          </a:p>
        </p:txBody>
      </p:sp>
      <p:sp>
        <p:nvSpPr>
          <p:cNvPr id="365" name="Shape 365"/>
          <p:cNvSpPr txBox="1"/>
          <p:nvPr>
            <p:ph idx="1" type="body"/>
          </p:nvPr>
        </p:nvSpPr>
        <p:spPr>
          <a:xfrm>
            <a:off x="838200" y="1210235"/>
            <a:ext cx="10515600" cy="4599000"/>
          </a:xfrm>
          <a:prstGeom prst="rect">
            <a:avLst/>
          </a:prstGeom>
        </p:spPr>
        <p:txBody>
          <a:bodyPr anchorCtr="0" anchor="t" bIns="91425" lIns="91425" spcFirstLastPara="1" rIns="91425" wrap="square" tIns="91425">
            <a:noAutofit/>
          </a:bodyPr>
          <a:lstStyle/>
          <a:p>
            <a:pPr indent="-50800" lvl="0" marL="228600">
              <a:spcBef>
                <a:spcPts val="1000"/>
              </a:spcBef>
              <a:spcAft>
                <a:spcPts val="0"/>
              </a:spcAft>
              <a:buNone/>
            </a:pPr>
            <a:r>
              <a:rPr lang="en-US"/>
              <a:t>Cleaned Data - </a:t>
            </a:r>
            <a:r>
              <a:rPr lang="en-US" u="sng">
                <a:solidFill>
                  <a:schemeClr val="hlink"/>
                </a:solidFill>
                <a:hlinkClick r:id="rId3"/>
              </a:rPr>
              <a:t>https://docs.google.com/a/vt.edu/spreadsheets/d/1UQPnbVaur8j6yfq_nKnrfatEKDlIPc9teaJP5DrNv8o/edit?usp=drive_web</a:t>
            </a:r>
            <a:endParaRPr/>
          </a:p>
          <a:p>
            <a:pPr indent="-50800" lvl="0" marL="228600">
              <a:spcBef>
                <a:spcPts val="1000"/>
              </a:spcBef>
              <a:spcAft>
                <a:spcPts val="0"/>
              </a:spcAft>
              <a:buNone/>
            </a:pPr>
            <a:r>
              <a:rPr lang="en-US"/>
              <a:t>Summary - </a:t>
            </a:r>
            <a:endParaRPr/>
          </a:p>
          <a:p>
            <a:pPr indent="-50800" lvl="0" marL="228600">
              <a:spcBef>
                <a:spcPts val="1000"/>
              </a:spcBef>
              <a:spcAft>
                <a:spcPts val="0"/>
              </a:spcAft>
              <a:buNone/>
            </a:pPr>
            <a:r>
              <a:rPr lang="en-US" u="sng">
                <a:solidFill>
                  <a:schemeClr val="hlink"/>
                </a:solidFill>
                <a:hlinkClick r:id="rId4"/>
              </a:rPr>
              <a:t>https://docs.google.com/spreadsheets/d/1ViwRJ8m_tW4iI_71fapojsiBtg5SfCw3bMqnpTFIxR0/edit</a:t>
            </a:r>
            <a:endParaRPr/>
          </a:p>
          <a:p>
            <a:pPr indent="-50800" lvl="0" marL="228600">
              <a:spcBef>
                <a:spcPts val="10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369" name="Shape 369"/>
        <p:cNvGrpSpPr/>
        <p:nvPr/>
      </p:nvGrpSpPr>
      <p:grpSpPr>
        <a:xfrm>
          <a:off x="0" y="0"/>
          <a:ext cx="0" cy="0"/>
          <a:chOff x="0" y="0"/>
          <a:chExt cx="0" cy="0"/>
        </a:xfrm>
      </p:grpSpPr>
      <p:sp>
        <p:nvSpPr>
          <p:cNvPr id="370" name="Shape 370"/>
          <p:cNvSpPr txBox="1"/>
          <p:nvPr>
            <p:ph type="ctrTitle"/>
          </p:nvPr>
        </p:nvSpPr>
        <p:spPr>
          <a:xfrm>
            <a:off x="488629" y="1831682"/>
            <a:ext cx="68850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Appendix</a:t>
            </a:r>
            <a:r>
              <a:rPr b="1" i="0" lang="en-US" sz="3200" u="none" cap="none" strike="noStrike">
                <a:solidFill>
                  <a:schemeClr val="dk2"/>
                </a:solidFill>
                <a:latin typeface="Raleway"/>
                <a:ea typeface="Raleway"/>
                <a:cs typeface="Raleway"/>
                <a:sym typeface="Raleway"/>
              </a:rPr>
              <a:t> </a:t>
            </a:r>
            <a:br>
              <a:rPr b="1" i="0" lang="en-US" sz="3200" u="none" cap="none" strike="noStrike">
                <a:solidFill>
                  <a:schemeClr val="dk2"/>
                </a:solidFill>
                <a:latin typeface="Raleway"/>
                <a:ea typeface="Raleway"/>
                <a:cs typeface="Raleway"/>
                <a:sym typeface="Raleway"/>
              </a:rPr>
            </a:br>
            <a:endParaRPr b="1" i="0" sz="3200" u="none" cap="none" strike="noStrike">
              <a:solidFill>
                <a:schemeClr val="dk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Shape 73"/>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Universe of Open Source Software</a:t>
            </a:r>
            <a:endParaRPr b="1" i="0" sz="4000" u="none" cap="none" strike="noStrike">
              <a:solidFill>
                <a:schemeClr val="dk2"/>
              </a:solidFill>
              <a:latin typeface="Raleway"/>
              <a:ea typeface="Raleway"/>
              <a:cs typeface="Raleway"/>
              <a:sym typeface="Raleway"/>
            </a:endParaRPr>
          </a:p>
        </p:txBody>
      </p:sp>
      <p:sp>
        <p:nvSpPr>
          <p:cNvPr id="74" name="Shape 74"/>
          <p:cNvSpPr txBox="1"/>
          <p:nvPr>
            <p:ph idx="1" type="body"/>
          </p:nvPr>
        </p:nvSpPr>
        <p:spPr>
          <a:xfrm>
            <a:off x="405350" y="1402958"/>
            <a:ext cx="11360700" cy="4555200"/>
          </a:xfrm>
          <a:prstGeom prst="rect">
            <a:avLst/>
          </a:prstGeom>
        </p:spPr>
        <p:txBody>
          <a:bodyPr anchorCtr="0" anchor="t" bIns="91425" lIns="91425" spcFirstLastPara="1" rIns="91425" wrap="square" tIns="91425">
            <a:noAutofit/>
          </a:bodyPr>
          <a:lstStyle/>
          <a:p>
            <a:pPr indent="-457200" lvl="0" marL="609600" rtl="0">
              <a:spcBef>
                <a:spcPts val="1000"/>
              </a:spcBef>
              <a:spcAft>
                <a:spcPts val="0"/>
              </a:spcAft>
              <a:buSzPts val="2400"/>
              <a:buAutoNum type="arabicPeriod"/>
            </a:pPr>
            <a:r>
              <a:rPr lang="en-US" sz="2400"/>
              <a:t>Repositories</a:t>
            </a:r>
            <a:endParaRPr sz="2400"/>
          </a:p>
          <a:p>
            <a:pPr indent="-431800" lvl="2" marL="1828800" rtl="0">
              <a:spcBef>
                <a:spcPts val="0"/>
              </a:spcBef>
              <a:spcAft>
                <a:spcPts val="0"/>
              </a:spcAft>
              <a:buSzPts val="2000"/>
              <a:buChar char="•"/>
            </a:pPr>
            <a:r>
              <a:rPr lang="en-US"/>
              <a:t>In a version control system, a repository is an on-disk structure which stores metadata for a set of files or directory structure. Different version control systems have they own way of storing data.</a:t>
            </a:r>
            <a:endParaRPr/>
          </a:p>
          <a:p>
            <a:pPr indent="0" lvl="0" marL="1828800" rtl="0">
              <a:spcBef>
                <a:spcPts val="1000"/>
              </a:spcBef>
              <a:spcAft>
                <a:spcPts val="0"/>
              </a:spcAft>
              <a:buNone/>
            </a:pPr>
            <a:r>
              <a:rPr lang="en-US" sz="2000"/>
              <a:t>e.g., BitBucket, Github, Mantis Bug Tracker, Sourceforge, etc.</a:t>
            </a:r>
            <a:endParaRPr/>
          </a:p>
          <a:p>
            <a:pPr indent="-457200" lvl="0" marL="609600" rtl="0">
              <a:spcBef>
                <a:spcPts val="1000"/>
              </a:spcBef>
              <a:spcAft>
                <a:spcPts val="0"/>
              </a:spcAft>
              <a:buSzPts val="2400"/>
              <a:buAutoNum type="arabicPeriod"/>
            </a:pPr>
            <a:r>
              <a:rPr lang="en-US" sz="2400"/>
              <a:t>Version Control Software platforms</a:t>
            </a:r>
            <a:endParaRPr sz="2400"/>
          </a:p>
          <a:p>
            <a:pPr indent="-431800" lvl="2" marL="1828800" rtl="0">
              <a:spcBef>
                <a:spcPts val="0"/>
              </a:spcBef>
              <a:spcAft>
                <a:spcPts val="0"/>
              </a:spcAft>
              <a:buSzPts val="2000"/>
              <a:buChar char="•"/>
            </a:pPr>
            <a:r>
              <a:rPr lang="en-US"/>
              <a:t>Also known as: version control, revision control and source control, which is the management of changes to documents, computer programs, large web sites, and other collections of information.</a:t>
            </a:r>
            <a:endParaRPr/>
          </a:p>
          <a:p>
            <a:pPr indent="0" lvl="0" marL="1828800" rtl="0">
              <a:spcBef>
                <a:spcPts val="1000"/>
              </a:spcBef>
              <a:spcAft>
                <a:spcPts val="0"/>
              </a:spcAft>
              <a:buNone/>
            </a:pPr>
            <a:r>
              <a:rPr lang="en-US" sz="2000"/>
              <a:t>e.g., Git, CVS, Mercurial, Bitkeeper</a:t>
            </a:r>
            <a:endParaRPr/>
          </a:p>
          <a:p>
            <a:pPr indent="-457200" lvl="0" marL="609600" rtl="0">
              <a:spcBef>
                <a:spcPts val="1000"/>
              </a:spcBef>
              <a:spcAft>
                <a:spcPts val="0"/>
              </a:spcAft>
              <a:buSzPts val="2400"/>
              <a:buAutoNum type="arabicPeriod"/>
            </a:pPr>
            <a:r>
              <a:rPr lang="en-US" sz="2400"/>
              <a:t>Other Resources</a:t>
            </a:r>
            <a:endParaRPr sz="2400"/>
          </a:p>
          <a:p>
            <a:pPr indent="-431800" lvl="2" marL="1828800" rtl="0">
              <a:spcBef>
                <a:spcPts val="0"/>
              </a:spcBef>
              <a:spcAft>
                <a:spcPts val="0"/>
              </a:spcAft>
              <a:buClr>
                <a:schemeClr val="dk1"/>
              </a:buClr>
              <a:buSzPts val="2000"/>
              <a:buChar char="•"/>
            </a:pPr>
            <a:r>
              <a:rPr lang="en-US"/>
              <a:t>IDE’s, continuous integration tools, bug tracking, project management</a:t>
            </a:r>
            <a:endParaRPr/>
          </a:p>
        </p:txBody>
      </p:sp>
      <p:sp>
        <p:nvSpPr>
          <p:cNvPr id="75" name="Shape 75"/>
          <p:cNvSpPr txBox="1"/>
          <p:nvPr/>
        </p:nvSpPr>
        <p:spPr>
          <a:xfrm>
            <a:off x="654150" y="1022100"/>
            <a:ext cx="4051500" cy="472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sz="3000">
                <a:solidFill>
                  <a:srgbClr val="1155CC"/>
                </a:solidFill>
              </a:rPr>
              <a:t>Environments</a:t>
            </a:r>
            <a:endParaRPr b="1" sz="3000">
              <a:solidFill>
                <a:srgbClr val="1155CC"/>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Shape 376"/>
          <p:cNvSpPr txBox="1"/>
          <p:nvPr>
            <p:ph idx="1" type="body"/>
          </p:nvPr>
        </p:nvSpPr>
        <p:spPr>
          <a:xfrm>
            <a:off x="838200" y="1210235"/>
            <a:ext cx="10515600" cy="4599000"/>
          </a:xfrm>
          <a:prstGeom prst="rect">
            <a:avLst/>
          </a:prstGeom>
        </p:spPr>
        <p:txBody>
          <a:bodyPr anchorCtr="0" anchor="t" bIns="91425" lIns="91425" spcFirstLastPara="1" rIns="91425" wrap="square" tIns="91425">
            <a:noAutofit/>
          </a:bodyPr>
          <a:lstStyle/>
          <a:p>
            <a:pPr indent="-317500" lvl="0" marL="457200" rtl="0">
              <a:lnSpc>
                <a:spcPct val="115000"/>
              </a:lnSpc>
              <a:spcBef>
                <a:spcPts val="0"/>
              </a:spcBef>
              <a:spcAft>
                <a:spcPts val="0"/>
              </a:spcAft>
              <a:buSzPts val="1400"/>
              <a:buFont typeface="Times New Roman"/>
              <a:buChar char="•"/>
            </a:pPr>
            <a:r>
              <a:rPr lang="en-US" sz="1400" u="sng">
                <a:solidFill>
                  <a:srgbClr val="1155CC"/>
                </a:solidFill>
                <a:latin typeface="Times New Roman"/>
                <a:ea typeface="Times New Roman"/>
                <a:cs typeface="Times New Roman"/>
                <a:sym typeface="Times New Roman"/>
                <a:hlinkClick r:id="rId3"/>
              </a:rPr>
              <a:t>https://pdfs.semanticscholar.org/0fc2/259f539200f92e791237a1099fe91887b746.pdf</a:t>
            </a:r>
            <a:endParaRPr sz="1400">
              <a:latin typeface="Times New Roman"/>
              <a:ea typeface="Times New Roman"/>
              <a:cs typeface="Times New Roman"/>
              <a:sym typeface="Times New Roman"/>
            </a:endParaRPr>
          </a:p>
          <a:p>
            <a:pPr indent="-317500" lvl="0" marL="457200" rtl="0">
              <a:lnSpc>
                <a:spcPct val="115000"/>
              </a:lnSpc>
              <a:spcBef>
                <a:spcPts val="0"/>
              </a:spcBef>
              <a:spcAft>
                <a:spcPts val="0"/>
              </a:spcAft>
              <a:buSzPts val="1400"/>
              <a:buFont typeface="Times New Roman"/>
              <a:buChar char="•"/>
            </a:pPr>
            <a:r>
              <a:rPr lang="en-US" sz="1400" u="sng">
                <a:solidFill>
                  <a:srgbClr val="1155CC"/>
                </a:solidFill>
                <a:latin typeface="Times New Roman"/>
                <a:ea typeface="Times New Roman"/>
                <a:cs typeface="Times New Roman"/>
                <a:sym typeface="Times New Roman"/>
                <a:hlinkClick r:id="rId4"/>
              </a:rPr>
              <a:t>http://csse.usc.edu/afcaa/manual_draft/Cost%20Estimation%20Models.pdf</a:t>
            </a:r>
            <a:endParaRPr sz="1400">
              <a:solidFill>
                <a:schemeClr val="dk1"/>
              </a:solidFill>
              <a:latin typeface="Times New Roman"/>
              <a:ea typeface="Times New Roman"/>
              <a:cs typeface="Times New Roman"/>
              <a:sym typeface="Times New Roman"/>
            </a:endParaRPr>
          </a:p>
          <a:p>
            <a:pPr indent="-317500" lvl="0" marL="457200" rtl="0">
              <a:lnSpc>
                <a:spcPct val="115000"/>
              </a:lnSpc>
              <a:spcBef>
                <a:spcPts val="0"/>
              </a:spcBef>
              <a:spcAft>
                <a:spcPts val="0"/>
              </a:spcAft>
              <a:buSzPts val="1400"/>
              <a:buFont typeface="Times New Roman"/>
              <a:buChar char="•"/>
            </a:pPr>
            <a:r>
              <a:rPr lang="en-US" sz="1400" u="sng">
                <a:solidFill>
                  <a:srgbClr val="1155CC"/>
                </a:solidFill>
                <a:latin typeface="Times New Roman"/>
                <a:ea typeface="Times New Roman"/>
                <a:cs typeface="Times New Roman"/>
                <a:sym typeface="Times New Roman"/>
                <a:hlinkClick r:id="rId5"/>
              </a:rPr>
              <a:t>http://sunset.usc.edu/TECHRPTS/2008/usc-csse-2008-816/usc-csse-2008-816.pdf</a:t>
            </a:r>
            <a:endParaRPr sz="1400">
              <a:solidFill>
                <a:schemeClr val="dk1"/>
              </a:solidFill>
              <a:latin typeface="Times New Roman"/>
              <a:ea typeface="Times New Roman"/>
              <a:cs typeface="Times New Roman"/>
              <a:sym typeface="Times New Roman"/>
            </a:endParaRPr>
          </a:p>
          <a:p>
            <a:pPr indent="-317500" lvl="0" marL="457200" rtl="0">
              <a:lnSpc>
                <a:spcPct val="115000"/>
              </a:lnSpc>
              <a:spcBef>
                <a:spcPts val="0"/>
              </a:spcBef>
              <a:spcAft>
                <a:spcPts val="0"/>
              </a:spcAft>
              <a:buSzPts val="1400"/>
              <a:buFont typeface="Times New Roman"/>
              <a:buChar char="•"/>
            </a:pPr>
            <a:r>
              <a:rPr lang="en-US" sz="1400" u="sng">
                <a:solidFill>
                  <a:srgbClr val="1155CC"/>
                </a:solidFill>
                <a:latin typeface="Times New Roman"/>
                <a:ea typeface="Times New Roman"/>
                <a:cs typeface="Times New Roman"/>
                <a:sym typeface="Times New Roman"/>
                <a:hlinkClick r:id="rId6"/>
              </a:rPr>
              <a:t>http://csse.usc.edu/TECHRPTS/PhD_Dissertations/files/ChenZhihao_Dissertation.pdf</a:t>
            </a:r>
            <a:endParaRPr sz="1400">
              <a:solidFill>
                <a:schemeClr val="dk1"/>
              </a:solidFill>
              <a:latin typeface="Times New Roman"/>
              <a:ea typeface="Times New Roman"/>
              <a:cs typeface="Times New Roman"/>
              <a:sym typeface="Times New Roman"/>
            </a:endParaRPr>
          </a:p>
          <a:p>
            <a:pPr indent="-317500" lvl="0" marL="457200" rtl="0">
              <a:lnSpc>
                <a:spcPct val="115000"/>
              </a:lnSpc>
              <a:spcBef>
                <a:spcPts val="0"/>
              </a:spcBef>
              <a:spcAft>
                <a:spcPts val="0"/>
              </a:spcAft>
              <a:buSzPts val="1400"/>
              <a:buFont typeface="Times New Roman"/>
              <a:buChar char="•"/>
            </a:pPr>
            <a:r>
              <a:rPr lang="en-US" sz="1400" u="sng">
                <a:solidFill>
                  <a:srgbClr val="1155CC"/>
                </a:solidFill>
                <a:latin typeface="Times New Roman"/>
                <a:ea typeface="Times New Roman"/>
                <a:cs typeface="Times New Roman"/>
                <a:sym typeface="Times New Roman"/>
                <a:hlinkClick r:id="rId7"/>
              </a:rPr>
              <a:t>http://sunset.usc.edu/research/COCOMOII/Docs/modelman.pdf</a:t>
            </a:r>
            <a:endParaRPr sz="1400">
              <a:solidFill>
                <a:schemeClr val="dk1"/>
              </a:solidFill>
              <a:latin typeface="Times New Roman"/>
              <a:ea typeface="Times New Roman"/>
              <a:cs typeface="Times New Roman"/>
              <a:sym typeface="Times New Roman"/>
            </a:endParaRPr>
          </a:p>
          <a:p>
            <a:pPr indent="-317500" lvl="0" marL="457200" rtl="0">
              <a:lnSpc>
                <a:spcPct val="115000"/>
              </a:lnSpc>
              <a:spcBef>
                <a:spcPts val="0"/>
              </a:spcBef>
              <a:spcAft>
                <a:spcPts val="0"/>
              </a:spcAft>
              <a:buSzPts val="1400"/>
              <a:buFont typeface="Times New Roman"/>
              <a:buChar char="•"/>
            </a:pPr>
            <a:r>
              <a:rPr lang="en-US" sz="1400" u="sng">
                <a:solidFill>
                  <a:srgbClr val="1155CC"/>
                </a:solidFill>
                <a:latin typeface="Times New Roman"/>
                <a:ea typeface="Times New Roman"/>
                <a:cs typeface="Times New Roman"/>
                <a:sym typeface="Times New Roman"/>
                <a:hlinkClick r:id="rId8"/>
              </a:rPr>
              <a:t>http://csse.usc.edu/csse/research/cocomoii/cocomo2000.0/cii_modelman2000.0.pdf</a:t>
            </a:r>
            <a:endParaRPr sz="1400">
              <a:solidFill>
                <a:schemeClr val="dk1"/>
              </a:solidFill>
              <a:latin typeface="Times New Roman"/>
              <a:ea typeface="Times New Roman"/>
              <a:cs typeface="Times New Roman"/>
              <a:sym typeface="Times New Roman"/>
            </a:endParaRPr>
          </a:p>
          <a:p>
            <a:pPr indent="-317500" lvl="0" marL="457200" rtl="0">
              <a:lnSpc>
                <a:spcPct val="115000"/>
              </a:lnSpc>
              <a:spcBef>
                <a:spcPts val="0"/>
              </a:spcBef>
              <a:spcAft>
                <a:spcPts val="0"/>
              </a:spcAft>
              <a:buSzPts val="1400"/>
              <a:buFont typeface="Times New Roman"/>
              <a:buChar char="•"/>
            </a:pPr>
            <a:r>
              <a:rPr lang="en-US" sz="1400" u="sng">
                <a:solidFill>
                  <a:srgbClr val="1155CC"/>
                </a:solidFill>
                <a:latin typeface="Times New Roman"/>
                <a:ea typeface="Times New Roman"/>
                <a:cs typeface="Times New Roman"/>
                <a:sym typeface="Times New Roman"/>
                <a:hlinkClick r:id="rId9"/>
              </a:rPr>
              <a:t>http://regulationbodyofknowledge.org/faq/telecommunication-regulation-interconnection/what-are-common-cost-models-used-for-determining-interconnection-tariffs-and-how-do-they-deal-with-common-costs/</a:t>
            </a:r>
            <a:endParaRPr sz="1400">
              <a:solidFill>
                <a:schemeClr val="dk1"/>
              </a:solidFill>
              <a:latin typeface="Times New Roman"/>
              <a:ea typeface="Times New Roman"/>
              <a:cs typeface="Times New Roman"/>
              <a:sym typeface="Times New Roman"/>
            </a:endParaRPr>
          </a:p>
          <a:p>
            <a:pPr indent="-317500" lvl="0" marL="457200" rtl="0">
              <a:lnSpc>
                <a:spcPct val="115000"/>
              </a:lnSpc>
              <a:spcBef>
                <a:spcPts val="0"/>
              </a:spcBef>
              <a:spcAft>
                <a:spcPts val="0"/>
              </a:spcAft>
              <a:buSzPts val="1400"/>
              <a:buFont typeface="Times New Roman"/>
              <a:buChar char="•"/>
            </a:pPr>
            <a:r>
              <a:rPr lang="en-US" sz="1400" u="sng">
                <a:solidFill>
                  <a:srgbClr val="1155CC"/>
                </a:solidFill>
                <a:latin typeface="Times New Roman"/>
                <a:ea typeface="Times New Roman"/>
                <a:cs typeface="Times New Roman"/>
                <a:sym typeface="Times New Roman"/>
                <a:hlinkClick r:id="rId10"/>
              </a:rPr>
              <a:t>http://csse.usc.edu/csse/research/cocomoii/cocomo_main.html</a:t>
            </a:r>
            <a:endParaRPr sz="1400">
              <a:solidFill>
                <a:schemeClr val="dk1"/>
              </a:solidFill>
              <a:latin typeface="Times New Roman"/>
              <a:ea typeface="Times New Roman"/>
              <a:cs typeface="Times New Roman"/>
              <a:sym typeface="Times New Roman"/>
            </a:endParaRPr>
          </a:p>
          <a:p>
            <a:pPr indent="-317500" lvl="0" marL="457200" rtl="0">
              <a:lnSpc>
                <a:spcPct val="115000"/>
              </a:lnSpc>
              <a:spcBef>
                <a:spcPts val="0"/>
              </a:spcBef>
              <a:spcAft>
                <a:spcPts val="0"/>
              </a:spcAft>
              <a:buSzPts val="1400"/>
              <a:buFont typeface="Times New Roman"/>
              <a:buChar char="•"/>
            </a:pPr>
            <a:r>
              <a:rPr lang="en-US" sz="1400" u="sng">
                <a:solidFill>
                  <a:srgbClr val="1155CC"/>
                </a:solidFill>
                <a:latin typeface="Times New Roman"/>
                <a:ea typeface="Times New Roman"/>
                <a:cs typeface="Times New Roman"/>
                <a:sym typeface="Times New Roman"/>
                <a:hlinkClick r:id="rId11"/>
              </a:rPr>
              <a:t>http://csse.usc.edu/TECHRPTS/1984/usccse84-500/usccse84-500s.pdf</a:t>
            </a:r>
            <a:endParaRPr sz="1400">
              <a:solidFill>
                <a:schemeClr val="dk1"/>
              </a:solidFill>
              <a:latin typeface="Times New Roman"/>
              <a:ea typeface="Times New Roman"/>
              <a:cs typeface="Times New Roman"/>
              <a:sym typeface="Times New Roman"/>
            </a:endParaRPr>
          </a:p>
          <a:p>
            <a:pPr indent="-317500" lvl="0" marL="457200" rtl="0">
              <a:lnSpc>
                <a:spcPct val="115000"/>
              </a:lnSpc>
              <a:spcBef>
                <a:spcPts val="0"/>
              </a:spcBef>
              <a:spcAft>
                <a:spcPts val="0"/>
              </a:spcAft>
              <a:buSzPts val="1400"/>
              <a:buFont typeface="Times New Roman"/>
              <a:buChar char="•"/>
            </a:pPr>
            <a:r>
              <a:rPr lang="en-US" sz="1400" u="sng">
                <a:solidFill>
                  <a:srgbClr val="1155CC"/>
                </a:solidFill>
                <a:latin typeface="Times New Roman"/>
                <a:ea typeface="Times New Roman"/>
                <a:cs typeface="Times New Roman"/>
                <a:sym typeface="Times New Roman"/>
                <a:hlinkClick r:id="rId12"/>
              </a:rPr>
              <a:t>https://www.youtube.com/watch?v=CgTEoekNYRs</a:t>
            </a:r>
            <a:endParaRPr sz="1400">
              <a:solidFill>
                <a:schemeClr val="dk1"/>
              </a:solidFill>
              <a:latin typeface="Times New Roman"/>
              <a:ea typeface="Times New Roman"/>
              <a:cs typeface="Times New Roman"/>
              <a:sym typeface="Times New Roman"/>
            </a:endParaRPr>
          </a:p>
          <a:p>
            <a:pPr indent="0" lvl="0" marL="0" rtl="0">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nSpc>
                <a:spcPct val="115000"/>
              </a:lnSpc>
              <a:spcBef>
                <a:spcPts val="0"/>
              </a:spcBef>
              <a:spcAft>
                <a:spcPts val="0"/>
              </a:spcAft>
              <a:buNone/>
            </a:pPr>
            <a:r>
              <a:t/>
            </a:r>
            <a:endParaRPr sz="11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	Repositories - Data Discovery</a:t>
            </a:r>
            <a:endParaRPr sz="4000"/>
          </a:p>
        </p:txBody>
      </p:sp>
      <p:sp>
        <p:nvSpPr>
          <p:cNvPr id="81" name="Shape 81"/>
          <p:cNvSpPr txBox="1"/>
          <p:nvPr/>
        </p:nvSpPr>
        <p:spPr>
          <a:xfrm>
            <a:off x="775950" y="1022088"/>
            <a:ext cx="8520600" cy="1735800"/>
          </a:xfrm>
          <a:prstGeom prst="rect">
            <a:avLst/>
          </a:prstGeom>
          <a:noFill/>
          <a:ln>
            <a:noFill/>
          </a:ln>
        </p:spPr>
        <p:txBody>
          <a:bodyPr anchorCtr="0" anchor="t" bIns="91425" lIns="91425" spcFirstLastPara="1" rIns="91425" wrap="square" tIns="91425">
            <a:noAutofit/>
          </a:bodyPr>
          <a:lstStyle/>
          <a:p>
            <a:pPr indent="-355600" lvl="0" marL="457200" rtl="0">
              <a:lnSpc>
                <a:spcPct val="115000"/>
              </a:lnSpc>
              <a:spcBef>
                <a:spcPts val="0"/>
              </a:spcBef>
              <a:spcAft>
                <a:spcPts val="0"/>
              </a:spcAft>
              <a:buClr>
                <a:srgbClr val="595959"/>
              </a:buClr>
              <a:buSzPts val="2000"/>
              <a:buChar char="●"/>
            </a:pPr>
            <a:r>
              <a:rPr lang="en-US" sz="2000">
                <a:solidFill>
                  <a:srgbClr val="595959"/>
                </a:solidFill>
              </a:rPr>
              <a:t>Finding Repositories</a:t>
            </a:r>
            <a:endParaRPr sz="2000">
              <a:solidFill>
                <a:srgbClr val="595959"/>
              </a:solidFill>
            </a:endParaRPr>
          </a:p>
          <a:p>
            <a:pPr indent="-355600" lvl="1" marL="914400" rtl="0">
              <a:lnSpc>
                <a:spcPct val="115000"/>
              </a:lnSpc>
              <a:spcBef>
                <a:spcPts val="0"/>
              </a:spcBef>
              <a:spcAft>
                <a:spcPts val="0"/>
              </a:spcAft>
              <a:buClr>
                <a:srgbClr val="595959"/>
              </a:buClr>
              <a:buSzPts val="2000"/>
              <a:buChar char="○"/>
            </a:pPr>
            <a:r>
              <a:rPr lang="en-US" sz="2000">
                <a:solidFill>
                  <a:srgbClr val="595959"/>
                </a:solidFill>
              </a:rPr>
              <a:t>Initial searched for “Github alternatives”, “Source Code Repository Hosts” </a:t>
            </a:r>
            <a:endParaRPr sz="2000">
              <a:solidFill>
                <a:srgbClr val="595959"/>
              </a:solidFill>
            </a:endParaRPr>
          </a:p>
          <a:p>
            <a:pPr indent="-355600" lvl="1" marL="914400" rtl="0">
              <a:lnSpc>
                <a:spcPct val="115000"/>
              </a:lnSpc>
              <a:spcBef>
                <a:spcPts val="0"/>
              </a:spcBef>
              <a:spcAft>
                <a:spcPts val="0"/>
              </a:spcAft>
              <a:buClr>
                <a:srgbClr val="595959"/>
              </a:buClr>
              <a:buSzPts val="2000"/>
              <a:buChar char="○"/>
            </a:pPr>
            <a:r>
              <a:rPr lang="en-US" sz="2000">
                <a:solidFill>
                  <a:srgbClr val="595959"/>
                </a:solidFill>
              </a:rPr>
              <a:t>Found articles for different repositories (60 total repositories)</a:t>
            </a:r>
            <a:endParaRPr sz="2000">
              <a:solidFill>
                <a:srgbClr val="595959"/>
              </a:solidFill>
            </a:endParaRPr>
          </a:p>
          <a:p>
            <a:pPr indent="-355600" lvl="1" marL="914400" rtl="0">
              <a:lnSpc>
                <a:spcPct val="115000"/>
              </a:lnSpc>
              <a:spcBef>
                <a:spcPts val="0"/>
              </a:spcBef>
              <a:spcAft>
                <a:spcPts val="0"/>
              </a:spcAft>
              <a:buClr>
                <a:srgbClr val="595959"/>
              </a:buClr>
              <a:buSzPts val="2000"/>
              <a:buChar char="○"/>
            </a:pPr>
            <a:r>
              <a:rPr lang="en-US" sz="2000">
                <a:solidFill>
                  <a:srgbClr val="595959"/>
                </a:solidFill>
              </a:rPr>
              <a:t>Then googled for them by name</a:t>
            </a:r>
            <a:endParaRPr sz="2000">
              <a:solidFill>
                <a:srgbClr val="595959"/>
              </a:solidFill>
            </a:endParaRPr>
          </a:p>
          <a:p>
            <a:pPr indent="-355600" lvl="1" marL="914400" rtl="0">
              <a:lnSpc>
                <a:spcPct val="115000"/>
              </a:lnSpc>
              <a:spcBef>
                <a:spcPts val="0"/>
              </a:spcBef>
              <a:spcAft>
                <a:spcPts val="0"/>
              </a:spcAft>
              <a:buClr>
                <a:srgbClr val="595959"/>
              </a:buClr>
              <a:buSzPts val="2000"/>
              <a:buChar char="○"/>
            </a:pPr>
            <a:r>
              <a:rPr lang="en-US" sz="2000" u="sng">
                <a:solidFill>
                  <a:srgbClr val="0097A7"/>
                </a:solidFill>
                <a:hlinkClick r:id="rId3"/>
              </a:rPr>
              <a:t>Link</a:t>
            </a:r>
            <a:r>
              <a:rPr lang="en-US" sz="2000">
                <a:solidFill>
                  <a:srgbClr val="595959"/>
                </a:solidFill>
              </a:rPr>
              <a:t>: </a:t>
            </a:r>
            <a:r>
              <a:rPr lang="en-US" sz="2000">
                <a:solidFill>
                  <a:srgbClr val="595959"/>
                </a:solidFill>
                <a:highlight>
                  <a:srgbClr val="FF9900"/>
                </a:highlight>
              </a:rPr>
              <a:t>Orange</a:t>
            </a:r>
            <a:r>
              <a:rPr lang="en-US" sz="2000">
                <a:solidFill>
                  <a:srgbClr val="595959"/>
                </a:solidFill>
              </a:rPr>
              <a:t> - closed project, </a:t>
            </a:r>
            <a:r>
              <a:rPr lang="en-US" sz="2000">
                <a:solidFill>
                  <a:srgbClr val="595959"/>
                </a:solidFill>
                <a:highlight>
                  <a:srgbClr val="00FF00"/>
                </a:highlight>
              </a:rPr>
              <a:t>Green</a:t>
            </a:r>
            <a:r>
              <a:rPr lang="en-US" sz="2000">
                <a:solidFill>
                  <a:srgbClr val="595959"/>
                </a:solidFill>
              </a:rPr>
              <a:t> - integrated project </a:t>
            </a:r>
            <a:endParaRPr sz="2000">
              <a:solidFill>
                <a:srgbClr val="595959"/>
              </a:solidFill>
            </a:endParaRPr>
          </a:p>
          <a:p>
            <a:pPr indent="0" lvl="0" marL="0" rtl="0">
              <a:lnSpc>
                <a:spcPct val="115000"/>
              </a:lnSpc>
              <a:spcBef>
                <a:spcPts val="1600"/>
              </a:spcBef>
              <a:spcAft>
                <a:spcPts val="1600"/>
              </a:spcAft>
              <a:buNone/>
            </a:pPr>
            <a:r>
              <a:t/>
            </a:r>
            <a:endParaRPr sz="2000">
              <a:solidFill>
                <a:srgbClr val="595959"/>
              </a:solidFill>
            </a:endParaRPr>
          </a:p>
        </p:txBody>
      </p:sp>
      <p:graphicFrame>
        <p:nvGraphicFramePr>
          <p:cNvPr id="82" name="Shape 82"/>
          <p:cNvGraphicFramePr/>
          <p:nvPr/>
        </p:nvGraphicFramePr>
        <p:xfrm>
          <a:off x="1407525" y="3352460"/>
          <a:ext cx="3000000" cy="3000000"/>
        </p:xfrm>
        <a:graphic>
          <a:graphicData uri="http://schemas.openxmlformats.org/drawingml/2006/table">
            <a:tbl>
              <a:tblPr>
                <a:noFill/>
                <a:tableStyleId>{13939B06-9997-4CB3-A6D0-E02DA65C2CEE}</a:tableStyleId>
              </a:tblPr>
              <a:tblGrid>
                <a:gridCol w="1469100"/>
                <a:gridCol w="1312675"/>
                <a:gridCol w="4493225"/>
                <a:gridCol w="1345525"/>
              </a:tblGrid>
              <a:tr h="399250">
                <a:tc>
                  <a:txBody>
                    <a:bodyPr>
                      <a:noAutofit/>
                    </a:bodyPr>
                    <a:lstStyle/>
                    <a:p>
                      <a:pPr indent="0" lvl="0" marL="0" rtl="0">
                        <a:spcBef>
                          <a:spcPts val="0"/>
                        </a:spcBef>
                        <a:spcAft>
                          <a:spcPts val="0"/>
                        </a:spcAft>
                        <a:buNone/>
                      </a:pPr>
                      <a:r>
                        <a:rPr lang="en-US" sz="1000"/>
                        <a:t>Link</a:t>
                      </a:r>
                      <a:endParaRPr sz="1000"/>
                    </a:p>
                  </a:txBody>
                  <a:tcPr marT="91425" marB="91425" marR="91425" marL="91425"/>
                </a:tc>
                <a:tc>
                  <a:txBody>
                    <a:bodyPr>
                      <a:noAutofit/>
                    </a:bodyPr>
                    <a:lstStyle/>
                    <a:p>
                      <a:pPr indent="0" lvl="0" marL="0" rtl="0">
                        <a:spcBef>
                          <a:spcPts val="0"/>
                        </a:spcBef>
                        <a:spcAft>
                          <a:spcPts val="0"/>
                        </a:spcAft>
                        <a:buNone/>
                      </a:pPr>
                      <a:r>
                        <a:rPr lang="en-US" sz="1000"/>
                        <a:t>Number of Repositories Listed</a:t>
                      </a:r>
                      <a:endParaRPr sz="1000"/>
                    </a:p>
                  </a:txBody>
                  <a:tcPr marT="91425" marB="91425" marR="91425" marL="91425"/>
                </a:tc>
                <a:tc>
                  <a:txBody>
                    <a:bodyPr>
                      <a:noAutofit/>
                    </a:bodyPr>
                    <a:lstStyle/>
                    <a:p>
                      <a:pPr indent="0" lvl="0" marL="0" rtl="0">
                        <a:spcBef>
                          <a:spcPts val="0"/>
                        </a:spcBef>
                        <a:spcAft>
                          <a:spcPts val="0"/>
                        </a:spcAft>
                        <a:buNone/>
                      </a:pPr>
                      <a:r>
                        <a:rPr lang="en-US" sz="1000"/>
                        <a:t>Explanation</a:t>
                      </a:r>
                      <a:endParaRPr sz="1000"/>
                    </a:p>
                  </a:txBody>
                  <a:tcPr marT="91425" marB="91425" marR="91425" marL="91425"/>
                </a:tc>
                <a:tc>
                  <a:txBody>
                    <a:bodyPr>
                      <a:noAutofit/>
                    </a:bodyPr>
                    <a:lstStyle/>
                    <a:p>
                      <a:pPr indent="0" lvl="0" marL="0" rtl="0">
                        <a:spcBef>
                          <a:spcPts val="0"/>
                        </a:spcBef>
                        <a:spcAft>
                          <a:spcPts val="0"/>
                        </a:spcAft>
                        <a:buNone/>
                      </a:pPr>
                      <a:r>
                        <a:rPr lang="en-US" sz="1000"/>
                        <a:t>Data Published</a:t>
                      </a:r>
                      <a:endParaRPr sz="1000"/>
                    </a:p>
                  </a:txBody>
                  <a:tcPr marT="91425" marB="91425" marR="91425" marL="91425"/>
                </a:tc>
              </a:tr>
              <a:tr h="100000">
                <a:tc>
                  <a:txBody>
                    <a:bodyPr>
                      <a:noAutofit/>
                    </a:bodyPr>
                    <a:lstStyle/>
                    <a:p>
                      <a:pPr indent="0" lvl="0" marL="0" rtl="0">
                        <a:spcBef>
                          <a:spcPts val="0"/>
                        </a:spcBef>
                        <a:spcAft>
                          <a:spcPts val="0"/>
                        </a:spcAft>
                        <a:buNone/>
                      </a:pPr>
                      <a:r>
                        <a:rPr lang="en-US" sz="1000" u="sng">
                          <a:solidFill>
                            <a:srgbClr val="0097A7"/>
                          </a:solidFill>
                          <a:hlinkClick r:id="rId4"/>
                        </a:rPr>
                        <a:t>Beebom.com</a:t>
                      </a:r>
                      <a:endParaRPr sz="1000"/>
                    </a:p>
                  </a:txBody>
                  <a:tcPr marT="91425" marB="91425" marR="91425" marL="91425"/>
                </a:tc>
                <a:tc>
                  <a:txBody>
                    <a:bodyPr>
                      <a:noAutofit/>
                    </a:bodyPr>
                    <a:lstStyle/>
                    <a:p>
                      <a:pPr indent="0" lvl="0" marL="0" rtl="0">
                        <a:spcBef>
                          <a:spcPts val="0"/>
                        </a:spcBef>
                        <a:spcAft>
                          <a:spcPts val="0"/>
                        </a:spcAft>
                        <a:buNone/>
                      </a:pPr>
                      <a:r>
                        <a:rPr lang="en-US" sz="1000"/>
                        <a:t>7</a:t>
                      </a:r>
                      <a:endParaRPr sz="1000"/>
                    </a:p>
                  </a:txBody>
                  <a:tcPr marT="91425" marB="91425" marR="91425" marL="91425"/>
                </a:tc>
                <a:tc>
                  <a:txBody>
                    <a:bodyPr>
                      <a:noAutofit/>
                    </a:bodyPr>
                    <a:lstStyle/>
                    <a:p>
                      <a:pPr indent="0" lvl="0" marL="0" rtl="0">
                        <a:spcBef>
                          <a:spcPts val="0"/>
                        </a:spcBef>
                        <a:spcAft>
                          <a:spcPts val="0"/>
                        </a:spcAft>
                        <a:buNone/>
                      </a:pPr>
                      <a:r>
                        <a:rPr lang="en-US" sz="1000"/>
                        <a:t>Article giving alternatives to Gitorious after it was purchased by GitLab</a:t>
                      </a:r>
                      <a:endParaRPr sz="1000"/>
                    </a:p>
                  </a:txBody>
                  <a:tcPr marT="91425" marB="91425" marR="91425" marL="91425"/>
                </a:tc>
                <a:tc>
                  <a:txBody>
                    <a:bodyPr>
                      <a:noAutofit/>
                    </a:bodyPr>
                    <a:lstStyle/>
                    <a:p>
                      <a:pPr indent="0" lvl="0" marL="0" rtl="0">
                        <a:spcBef>
                          <a:spcPts val="0"/>
                        </a:spcBef>
                        <a:spcAft>
                          <a:spcPts val="0"/>
                        </a:spcAft>
                        <a:buNone/>
                      </a:pPr>
                      <a:r>
                        <a:rPr lang="en-US" sz="1000"/>
                        <a:t>March 2015</a:t>
                      </a:r>
                      <a:endParaRPr sz="1000"/>
                    </a:p>
                  </a:txBody>
                  <a:tcPr marT="91425" marB="91425" marR="91425" marL="91425"/>
                </a:tc>
              </a:tr>
              <a:tr h="264375">
                <a:tc>
                  <a:txBody>
                    <a:bodyPr>
                      <a:noAutofit/>
                    </a:bodyPr>
                    <a:lstStyle/>
                    <a:p>
                      <a:pPr indent="0" lvl="0" marL="0" rtl="0">
                        <a:spcBef>
                          <a:spcPts val="0"/>
                        </a:spcBef>
                        <a:spcAft>
                          <a:spcPts val="0"/>
                        </a:spcAft>
                        <a:buClr>
                          <a:srgbClr val="000000"/>
                        </a:buClr>
                        <a:buSzPts val="1100"/>
                        <a:buFont typeface="Arial"/>
                        <a:buNone/>
                      </a:pPr>
                      <a:r>
                        <a:rPr lang="en-US" sz="1000" u="sng">
                          <a:solidFill>
                            <a:srgbClr val="0097A7"/>
                          </a:solidFill>
                          <a:hlinkClick r:id="rId5"/>
                        </a:rPr>
                        <a:t>blog.profitbricks.com</a:t>
                      </a:r>
                      <a:endParaRPr sz="1000"/>
                    </a:p>
                  </a:txBody>
                  <a:tcPr marT="91425" marB="91425" marR="91425" marL="91425"/>
                </a:tc>
                <a:tc>
                  <a:txBody>
                    <a:bodyPr>
                      <a:noAutofit/>
                    </a:bodyPr>
                    <a:lstStyle/>
                    <a:p>
                      <a:pPr indent="0" lvl="0" marL="0" rtl="0">
                        <a:spcBef>
                          <a:spcPts val="0"/>
                        </a:spcBef>
                        <a:spcAft>
                          <a:spcPts val="0"/>
                        </a:spcAft>
                        <a:buNone/>
                      </a:pPr>
                      <a:r>
                        <a:rPr lang="en-US" sz="1000"/>
                        <a:t>45</a:t>
                      </a:r>
                      <a:endParaRPr sz="1000"/>
                    </a:p>
                  </a:txBody>
                  <a:tcPr marT="91425" marB="91425" marR="91425" marL="91425"/>
                </a:tc>
                <a:tc>
                  <a:txBody>
                    <a:bodyPr>
                      <a:noAutofit/>
                    </a:bodyPr>
                    <a:lstStyle/>
                    <a:p>
                      <a:pPr indent="0" lvl="0" marL="0" rtl="0">
                        <a:spcBef>
                          <a:spcPts val="0"/>
                        </a:spcBef>
                        <a:spcAft>
                          <a:spcPts val="0"/>
                        </a:spcAft>
                        <a:buNone/>
                      </a:pPr>
                      <a:r>
                        <a:rPr lang="en-US" sz="1000"/>
                        <a:t>Article listing the top source code repositories w/ key features and costs</a:t>
                      </a:r>
                      <a:endParaRPr sz="1000"/>
                    </a:p>
                  </a:txBody>
                  <a:tcPr marT="91425" marB="91425" marR="91425" marL="91425"/>
                </a:tc>
                <a:tc>
                  <a:txBody>
                    <a:bodyPr>
                      <a:noAutofit/>
                    </a:bodyPr>
                    <a:lstStyle/>
                    <a:p>
                      <a:pPr indent="0" lvl="0" marL="0" rtl="0">
                        <a:spcBef>
                          <a:spcPts val="0"/>
                        </a:spcBef>
                        <a:spcAft>
                          <a:spcPts val="0"/>
                        </a:spcAft>
                        <a:buNone/>
                      </a:pPr>
                      <a:r>
                        <a:rPr lang="en-US" sz="1000"/>
                        <a:t>Dec. 2014</a:t>
                      </a:r>
                      <a:endParaRPr sz="1000"/>
                    </a:p>
                  </a:txBody>
                  <a:tcPr marT="91425" marB="91425" marR="91425" marL="91425"/>
                </a:tc>
              </a:tr>
              <a:tr h="264375">
                <a:tc>
                  <a:txBody>
                    <a:bodyPr>
                      <a:noAutofit/>
                    </a:bodyPr>
                    <a:lstStyle/>
                    <a:p>
                      <a:pPr indent="0" lvl="0" marL="0" rtl="0">
                        <a:spcBef>
                          <a:spcPts val="0"/>
                        </a:spcBef>
                        <a:spcAft>
                          <a:spcPts val="0"/>
                        </a:spcAft>
                        <a:buClr>
                          <a:srgbClr val="000000"/>
                        </a:buClr>
                        <a:buSzPts val="1100"/>
                        <a:buFont typeface="Arial"/>
                        <a:buNone/>
                      </a:pPr>
                      <a:r>
                        <a:rPr lang="en-US" sz="1000" u="sng">
                          <a:solidFill>
                            <a:srgbClr val="0097A7"/>
                          </a:solidFill>
                          <a:hlinkClick r:id="rId6"/>
                        </a:rPr>
                        <a:t>stackify.com</a:t>
                      </a:r>
                      <a:endParaRPr sz="1000"/>
                    </a:p>
                  </a:txBody>
                  <a:tcPr marT="91425" marB="91425" marR="91425" marL="91425"/>
                </a:tc>
                <a:tc>
                  <a:txBody>
                    <a:bodyPr>
                      <a:noAutofit/>
                    </a:bodyPr>
                    <a:lstStyle/>
                    <a:p>
                      <a:pPr indent="0" lvl="0" marL="0" rtl="0">
                        <a:spcBef>
                          <a:spcPts val="0"/>
                        </a:spcBef>
                        <a:spcAft>
                          <a:spcPts val="0"/>
                        </a:spcAft>
                        <a:buNone/>
                      </a:pPr>
                      <a:r>
                        <a:rPr lang="en-US" sz="1000"/>
                        <a:t>50</a:t>
                      </a:r>
                      <a:endParaRPr sz="1000"/>
                    </a:p>
                  </a:txBody>
                  <a:tcPr marT="91425" marB="91425" marR="91425" marL="91425"/>
                </a:tc>
                <a:tc>
                  <a:txBody>
                    <a:bodyPr>
                      <a:noAutofit/>
                    </a:bodyPr>
                    <a:lstStyle/>
                    <a:p>
                      <a:pPr indent="0" lvl="0" marL="0" rtl="0">
                        <a:spcBef>
                          <a:spcPts val="0"/>
                        </a:spcBef>
                        <a:spcAft>
                          <a:spcPts val="0"/>
                        </a:spcAft>
                        <a:buClr>
                          <a:srgbClr val="000000"/>
                        </a:buClr>
                        <a:buSzPts val="1100"/>
                        <a:buFont typeface="Arial"/>
                        <a:buNone/>
                      </a:pPr>
                      <a:r>
                        <a:rPr lang="en-US" sz="1000">
                          <a:solidFill>
                            <a:srgbClr val="000000"/>
                          </a:solidFill>
                        </a:rPr>
                        <a:t>Article listing the top source code repositories w/ key features and costs</a:t>
                      </a:r>
                      <a:endParaRPr sz="1000"/>
                    </a:p>
                  </a:txBody>
                  <a:tcPr marT="91425" marB="91425" marR="91425" marL="91425"/>
                </a:tc>
                <a:tc>
                  <a:txBody>
                    <a:bodyPr>
                      <a:noAutofit/>
                    </a:bodyPr>
                    <a:lstStyle/>
                    <a:p>
                      <a:pPr indent="0" lvl="0" marL="0" rtl="0">
                        <a:spcBef>
                          <a:spcPts val="0"/>
                        </a:spcBef>
                        <a:spcAft>
                          <a:spcPts val="0"/>
                        </a:spcAft>
                        <a:buNone/>
                      </a:pPr>
                      <a:r>
                        <a:rPr lang="en-US" sz="1000"/>
                        <a:t>May 2017</a:t>
                      </a:r>
                      <a:endParaRPr sz="1000"/>
                    </a:p>
                  </a:txBody>
                  <a:tcPr marT="91425" marB="91425" marR="91425" marL="91425"/>
                </a:tc>
              </a:tr>
              <a:tr h="264375">
                <a:tc>
                  <a:txBody>
                    <a:bodyPr>
                      <a:noAutofit/>
                    </a:bodyPr>
                    <a:lstStyle/>
                    <a:p>
                      <a:pPr indent="0" lvl="0" marL="0" rtl="0">
                        <a:spcBef>
                          <a:spcPts val="0"/>
                        </a:spcBef>
                        <a:spcAft>
                          <a:spcPts val="0"/>
                        </a:spcAft>
                        <a:buClr>
                          <a:srgbClr val="000000"/>
                        </a:buClr>
                        <a:buSzPts val="1100"/>
                        <a:buFont typeface="Arial"/>
                        <a:buNone/>
                      </a:pPr>
                      <a:r>
                        <a:rPr lang="en-US" sz="1000" u="sng">
                          <a:solidFill>
                            <a:srgbClr val="0097A7"/>
                          </a:solidFill>
                          <a:hlinkClick r:id="rId7"/>
                        </a:rPr>
                        <a:t>bettertechtips.com</a:t>
                      </a:r>
                      <a:endParaRPr sz="1000"/>
                    </a:p>
                  </a:txBody>
                  <a:tcPr marT="91425" marB="91425" marR="91425" marL="91425"/>
                </a:tc>
                <a:tc>
                  <a:txBody>
                    <a:bodyPr>
                      <a:noAutofit/>
                    </a:bodyPr>
                    <a:lstStyle/>
                    <a:p>
                      <a:pPr indent="0" lvl="0" marL="0" rtl="0">
                        <a:spcBef>
                          <a:spcPts val="0"/>
                        </a:spcBef>
                        <a:spcAft>
                          <a:spcPts val="0"/>
                        </a:spcAft>
                        <a:buNone/>
                      </a:pPr>
                      <a:r>
                        <a:rPr lang="en-US" sz="1000"/>
                        <a:t>6</a:t>
                      </a:r>
                      <a:endParaRPr sz="1000"/>
                    </a:p>
                  </a:txBody>
                  <a:tcPr marT="91425" marB="91425" marR="91425" marL="91425"/>
                </a:tc>
                <a:tc>
                  <a:txBody>
                    <a:bodyPr>
                      <a:noAutofit/>
                    </a:bodyPr>
                    <a:lstStyle/>
                    <a:p>
                      <a:pPr indent="0" lvl="0" marL="0" rtl="0">
                        <a:spcBef>
                          <a:spcPts val="0"/>
                        </a:spcBef>
                        <a:spcAft>
                          <a:spcPts val="0"/>
                        </a:spcAft>
                        <a:buNone/>
                      </a:pPr>
                      <a:r>
                        <a:rPr lang="en-US" sz="1000"/>
                        <a:t>Article listing 6 top GitHub alternatives</a:t>
                      </a:r>
                      <a:endParaRPr sz="1000"/>
                    </a:p>
                  </a:txBody>
                  <a:tcPr marT="91425" marB="91425" marR="91425" marL="91425"/>
                </a:tc>
                <a:tc>
                  <a:txBody>
                    <a:bodyPr>
                      <a:noAutofit/>
                    </a:bodyPr>
                    <a:lstStyle/>
                    <a:p>
                      <a:pPr indent="0" lvl="0" marL="0" rtl="0">
                        <a:spcBef>
                          <a:spcPts val="0"/>
                        </a:spcBef>
                        <a:spcAft>
                          <a:spcPts val="0"/>
                        </a:spcAft>
                        <a:buNone/>
                      </a:pPr>
                      <a:r>
                        <a:rPr lang="en-US" sz="1000"/>
                        <a:t>Oct. 2017</a:t>
                      </a:r>
                      <a:endParaRPr sz="1000"/>
                    </a:p>
                  </a:txBody>
                  <a:tcPr marT="91425" marB="91425" marR="91425" marL="91425"/>
                </a:tc>
              </a:tr>
              <a:tr h="264375">
                <a:tc>
                  <a:txBody>
                    <a:bodyPr>
                      <a:noAutofit/>
                    </a:bodyPr>
                    <a:lstStyle/>
                    <a:p>
                      <a:pPr indent="0" lvl="0" marL="0" rtl="0">
                        <a:spcBef>
                          <a:spcPts val="0"/>
                        </a:spcBef>
                        <a:spcAft>
                          <a:spcPts val="0"/>
                        </a:spcAft>
                        <a:buClr>
                          <a:srgbClr val="000000"/>
                        </a:buClr>
                        <a:buSzPts val="1100"/>
                        <a:buFont typeface="Arial"/>
                        <a:buNone/>
                      </a:pPr>
                      <a:r>
                        <a:rPr lang="en-US" sz="1000" u="sng">
                          <a:solidFill>
                            <a:srgbClr val="0097A7"/>
                          </a:solidFill>
                          <a:hlinkClick r:id="rId8"/>
                        </a:rPr>
                        <a:t>toppersworld.com</a:t>
                      </a:r>
                      <a:endParaRPr sz="1000">
                        <a:solidFill>
                          <a:srgbClr val="000000"/>
                        </a:solidFill>
                      </a:endParaRPr>
                    </a:p>
                  </a:txBody>
                  <a:tcPr marT="91425" marB="91425" marR="91425" marL="91425"/>
                </a:tc>
                <a:tc>
                  <a:txBody>
                    <a:bodyPr>
                      <a:noAutofit/>
                    </a:bodyPr>
                    <a:lstStyle/>
                    <a:p>
                      <a:pPr indent="0" lvl="0" marL="0" rtl="0">
                        <a:spcBef>
                          <a:spcPts val="0"/>
                        </a:spcBef>
                        <a:spcAft>
                          <a:spcPts val="0"/>
                        </a:spcAft>
                        <a:buNone/>
                      </a:pPr>
                      <a:r>
                        <a:rPr lang="en-US" sz="1000"/>
                        <a:t>10</a:t>
                      </a:r>
                      <a:endParaRPr sz="1000"/>
                    </a:p>
                  </a:txBody>
                  <a:tcPr marT="91425" marB="91425" marR="91425" marL="91425"/>
                </a:tc>
                <a:tc>
                  <a:txBody>
                    <a:bodyPr>
                      <a:noAutofit/>
                    </a:bodyPr>
                    <a:lstStyle/>
                    <a:p>
                      <a:pPr indent="0" lvl="0" marL="0" rtl="0">
                        <a:spcBef>
                          <a:spcPts val="0"/>
                        </a:spcBef>
                        <a:spcAft>
                          <a:spcPts val="0"/>
                        </a:spcAft>
                        <a:buNone/>
                      </a:pPr>
                      <a:r>
                        <a:rPr lang="en-US" sz="1000"/>
                        <a:t>Article listing the top 10 free GitHub alternative for private repositories</a:t>
                      </a:r>
                      <a:endParaRPr sz="1000"/>
                    </a:p>
                  </a:txBody>
                  <a:tcPr marT="91425" marB="91425" marR="91425" marL="91425"/>
                </a:tc>
                <a:tc>
                  <a:txBody>
                    <a:bodyPr>
                      <a:noAutofit/>
                    </a:bodyPr>
                    <a:lstStyle/>
                    <a:p>
                      <a:pPr indent="0" lvl="0" marL="0" rtl="0">
                        <a:spcBef>
                          <a:spcPts val="0"/>
                        </a:spcBef>
                        <a:spcAft>
                          <a:spcPts val="0"/>
                        </a:spcAft>
                        <a:buNone/>
                      </a:pPr>
                      <a:r>
                        <a:rPr lang="en-US" sz="1000"/>
                        <a:t>June 2014</a:t>
                      </a:r>
                      <a:endParaRPr sz="1000"/>
                    </a:p>
                  </a:txBody>
                  <a:tcPr marT="91425" marB="91425" marR="91425" marL="91425"/>
                </a:tc>
              </a:tr>
              <a:tr h="264375">
                <a:tc>
                  <a:txBody>
                    <a:bodyPr>
                      <a:noAutofit/>
                    </a:bodyPr>
                    <a:lstStyle/>
                    <a:p>
                      <a:pPr indent="0" lvl="0" marL="0" rtl="0">
                        <a:spcBef>
                          <a:spcPts val="0"/>
                        </a:spcBef>
                        <a:spcAft>
                          <a:spcPts val="0"/>
                        </a:spcAft>
                        <a:buClr>
                          <a:srgbClr val="000000"/>
                        </a:buClr>
                        <a:buSzPts val="1100"/>
                        <a:buFont typeface="Arial"/>
                        <a:buNone/>
                      </a:pPr>
                      <a:r>
                        <a:rPr lang="en-US" sz="1000" u="sng">
                          <a:solidFill>
                            <a:srgbClr val="0097A7"/>
                          </a:solidFill>
                          <a:hlinkClick r:id="rId9"/>
                        </a:rPr>
                        <a:t>alternativeto.net</a:t>
                      </a:r>
                      <a:endParaRPr sz="1000"/>
                    </a:p>
                  </a:txBody>
                  <a:tcPr marT="91425" marB="91425" marR="91425" marL="91425"/>
                </a:tc>
                <a:tc>
                  <a:txBody>
                    <a:bodyPr>
                      <a:noAutofit/>
                    </a:bodyPr>
                    <a:lstStyle/>
                    <a:p>
                      <a:pPr indent="0" lvl="0" marL="0" rtl="0">
                        <a:spcBef>
                          <a:spcPts val="0"/>
                        </a:spcBef>
                        <a:spcAft>
                          <a:spcPts val="0"/>
                        </a:spcAft>
                        <a:buNone/>
                      </a:pPr>
                      <a:r>
                        <a:rPr lang="en-US" sz="1000"/>
                        <a:t>15</a:t>
                      </a:r>
                      <a:endParaRPr sz="1000"/>
                    </a:p>
                  </a:txBody>
                  <a:tcPr marT="91425" marB="91425" marR="91425" marL="91425"/>
                </a:tc>
                <a:tc>
                  <a:txBody>
                    <a:bodyPr>
                      <a:noAutofit/>
                    </a:bodyPr>
                    <a:lstStyle/>
                    <a:p>
                      <a:pPr indent="0" lvl="0" marL="0" rtl="0">
                        <a:spcBef>
                          <a:spcPts val="0"/>
                        </a:spcBef>
                        <a:spcAft>
                          <a:spcPts val="0"/>
                        </a:spcAft>
                        <a:buNone/>
                      </a:pPr>
                      <a:r>
                        <a:rPr lang="en-US" sz="1000"/>
                        <a:t>Article listing alternatives to GitHub for all platform with any license </a:t>
                      </a:r>
                      <a:endParaRPr sz="1000"/>
                    </a:p>
                  </a:txBody>
                  <a:tcPr marT="91425" marB="91425" marR="91425" marL="91425"/>
                </a:tc>
                <a:tc>
                  <a:txBody>
                    <a:bodyPr>
                      <a:noAutofit/>
                    </a:bodyPr>
                    <a:lstStyle/>
                    <a:p>
                      <a:pPr indent="0" lvl="0" marL="0" rtl="0">
                        <a:spcBef>
                          <a:spcPts val="0"/>
                        </a:spcBef>
                        <a:spcAft>
                          <a:spcPts val="0"/>
                        </a:spcAft>
                        <a:buNone/>
                      </a:pPr>
                      <a:r>
                        <a:rPr lang="en-US" sz="1000"/>
                        <a:t>~ 2015</a:t>
                      </a:r>
                      <a:endParaRPr sz="1000"/>
                    </a:p>
                  </a:txBody>
                  <a:tcPr marT="91425" marB="91425" marR="91425" marL="91425"/>
                </a:tc>
              </a:tr>
              <a:tr h="264375">
                <a:tc>
                  <a:txBody>
                    <a:bodyPr>
                      <a:noAutofit/>
                    </a:bodyPr>
                    <a:lstStyle/>
                    <a:p>
                      <a:pPr indent="0" lvl="0" marL="0" rtl="0">
                        <a:spcBef>
                          <a:spcPts val="0"/>
                        </a:spcBef>
                        <a:spcAft>
                          <a:spcPts val="0"/>
                        </a:spcAft>
                        <a:buClr>
                          <a:srgbClr val="000000"/>
                        </a:buClr>
                        <a:buSzPts val="1100"/>
                        <a:buFont typeface="Arial"/>
                        <a:buNone/>
                      </a:pPr>
                      <a:r>
                        <a:rPr lang="en-US" sz="1000" u="sng">
                          <a:solidFill>
                            <a:srgbClr val="0097A7"/>
                          </a:solidFill>
                          <a:hlinkClick r:id="rId10"/>
                        </a:rPr>
                        <a:t>technologyadvice.com</a:t>
                      </a:r>
                      <a:endParaRPr sz="1000"/>
                    </a:p>
                  </a:txBody>
                  <a:tcPr marT="91425" marB="91425" marR="91425" marL="91425"/>
                </a:tc>
                <a:tc>
                  <a:txBody>
                    <a:bodyPr>
                      <a:noAutofit/>
                    </a:bodyPr>
                    <a:lstStyle/>
                    <a:p>
                      <a:pPr indent="0" lvl="0" marL="0" rtl="0">
                        <a:spcBef>
                          <a:spcPts val="0"/>
                        </a:spcBef>
                        <a:spcAft>
                          <a:spcPts val="0"/>
                        </a:spcAft>
                        <a:buNone/>
                      </a:pPr>
                      <a:r>
                        <a:rPr lang="en-US" sz="1000"/>
                        <a:t>9</a:t>
                      </a:r>
                      <a:endParaRPr sz="1000"/>
                    </a:p>
                  </a:txBody>
                  <a:tcPr marT="91425" marB="91425" marR="91425" marL="91425"/>
                </a:tc>
                <a:tc>
                  <a:txBody>
                    <a:bodyPr>
                      <a:noAutofit/>
                    </a:bodyPr>
                    <a:lstStyle/>
                    <a:p>
                      <a:pPr indent="0" lvl="0" marL="0" rtl="0">
                        <a:spcBef>
                          <a:spcPts val="0"/>
                        </a:spcBef>
                        <a:spcAft>
                          <a:spcPts val="0"/>
                        </a:spcAft>
                        <a:buNone/>
                      </a:pPr>
                      <a:r>
                        <a:rPr lang="en-US" sz="1000"/>
                        <a:t>Article listing 9 GitHub alternatives</a:t>
                      </a:r>
                      <a:endParaRPr sz="1000"/>
                    </a:p>
                  </a:txBody>
                  <a:tcPr marT="91425" marB="91425" marR="91425" marL="91425"/>
                </a:tc>
                <a:tc>
                  <a:txBody>
                    <a:bodyPr>
                      <a:noAutofit/>
                    </a:bodyPr>
                    <a:lstStyle/>
                    <a:p>
                      <a:pPr indent="0" lvl="0" marL="0" rtl="0">
                        <a:spcBef>
                          <a:spcPts val="0"/>
                        </a:spcBef>
                        <a:spcAft>
                          <a:spcPts val="0"/>
                        </a:spcAft>
                        <a:buNone/>
                      </a:pPr>
                      <a:r>
                        <a:rPr lang="en-US" sz="1000"/>
                        <a:t>Dec. 2016</a:t>
                      </a:r>
                      <a:endParaRPr sz="1000"/>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idx="1" type="body"/>
          </p:nvPr>
        </p:nvSpPr>
        <p:spPr>
          <a:xfrm>
            <a:off x="700775" y="1311508"/>
            <a:ext cx="11360700" cy="4555200"/>
          </a:xfrm>
          <a:prstGeom prst="rect">
            <a:avLst/>
          </a:prstGeom>
        </p:spPr>
        <p:txBody>
          <a:bodyPr anchorCtr="0" anchor="t" bIns="91425" lIns="91425" spcFirstLastPara="1" rIns="91425" wrap="square" tIns="91425">
            <a:noAutofit/>
          </a:bodyPr>
          <a:lstStyle/>
          <a:p>
            <a:pPr indent="-177800" lvl="0" marL="228600" rtl="0">
              <a:lnSpc>
                <a:spcPct val="115000"/>
              </a:lnSpc>
              <a:spcBef>
                <a:spcPts val="0"/>
              </a:spcBef>
              <a:spcAft>
                <a:spcPts val="0"/>
              </a:spcAft>
              <a:buClr>
                <a:srgbClr val="595959"/>
              </a:buClr>
              <a:buSzPts val="2000"/>
              <a:buAutoNum type="arabicPeriod"/>
            </a:pPr>
            <a:r>
              <a:rPr lang="en-US" sz="2000">
                <a:solidFill>
                  <a:srgbClr val="595959"/>
                </a:solidFill>
                <a:latin typeface="Arial"/>
                <a:ea typeface="Arial"/>
                <a:cs typeface="Arial"/>
                <a:sym typeface="Arial"/>
              </a:rPr>
              <a:t>Removed any project that was no longer open/active</a:t>
            </a:r>
            <a:endParaRPr sz="2000">
              <a:solidFill>
                <a:srgbClr val="595959"/>
              </a:solidFill>
              <a:latin typeface="Arial"/>
              <a:ea typeface="Arial"/>
              <a:cs typeface="Arial"/>
              <a:sym typeface="Arial"/>
            </a:endParaRPr>
          </a:p>
          <a:p>
            <a:pPr indent="-177800" lvl="0" marL="228600" rtl="0">
              <a:lnSpc>
                <a:spcPct val="115000"/>
              </a:lnSpc>
              <a:spcBef>
                <a:spcPts val="0"/>
              </a:spcBef>
              <a:spcAft>
                <a:spcPts val="0"/>
              </a:spcAft>
              <a:buClr>
                <a:srgbClr val="595959"/>
              </a:buClr>
              <a:buSzPts val="2000"/>
              <a:buAutoNum type="arabicPeriod"/>
            </a:pPr>
            <a:r>
              <a:rPr lang="en-US" sz="2000">
                <a:solidFill>
                  <a:srgbClr val="595959"/>
                </a:solidFill>
                <a:latin typeface="Arial"/>
                <a:ea typeface="Arial"/>
                <a:cs typeface="Arial"/>
                <a:sym typeface="Arial"/>
              </a:rPr>
              <a:t>Categorized Repos into Open Source, Enterprise and Other</a:t>
            </a:r>
            <a:endParaRPr sz="2000">
              <a:solidFill>
                <a:srgbClr val="595959"/>
              </a:solidFill>
              <a:latin typeface="Arial"/>
              <a:ea typeface="Arial"/>
              <a:cs typeface="Arial"/>
              <a:sym typeface="Arial"/>
            </a:endParaRPr>
          </a:p>
          <a:p>
            <a:pPr indent="-203200" lvl="1" marL="685800" rtl="0">
              <a:lnSpc>
                <a:spcPct val="115000"/>
              </a:lnSpc>
              <a:spcBef>
                <a:spcPts val="0"/>
              </a:spcBef>
              <a:spcAft>
                <a:spcPts val="0"/>
              </a:spcAft>
              <a:buClr>
                <a:srgbClr val="595959"/>
              </a:buClr>
              <a:buSzPts val="2000"/>
              <a:buAutoNum type="alphaLcPeriod"/>
            </a:pPr>
            <a:r>
              <a:rPr lang="en-US" sz="2000">
                <a:solidFill>
                  <a:srgbClr val="595959"/>
                </a:solidFill>
                <a:latin typeface="Arial"/>
                <a:ea typeface="Arial"/>
                <a:cs typeface="Arial"/>
                <a:sym typeface="Arial"/>
              </a:rPr>
              <a:t>20 Enterprise</a:t>
            </a:r>
            <a:endParaRPr sz="2000">
              <a:solidFill>
                <a:srgbClr val="595959"/>
              </a:solidFill>
              <a:latin typeface="Arial"/>
              <a:ea typeface="Arial"/>
              <a:cs typeface="Arial"/>
              <a:sym typeface="Arial"/>
            </a:endParaRPr>
          </a:p>
          <a:p>
            <a:pPr indent="-203200" lvl="1" marL="685800" rtl="0">
              <a:lnSpc>
                <a:spcPct val="115000"/>
              </a:lnSpc>
              <a:spcBef>
                <a:spcPts val="0"/>
              </a:spcBef>
              <a:spcAft>
                <a:spcPts val="0"/>
              </a:spcAft>
              <a:buClr>
                <a:srgbClr val="595959"/>
              </a:buClr>
              <a:buSzPts val="2000"/>
              <a:buAutoNum type="alphaLcPeriod"/>
            </a:pPr>
            <a:r>
              <a:rPr lang="en-US" sz="2000">
                <a:solidFill>
                  <a:srgbClr val="595959"/>
                </a:solidFill>
                <a:latin typeface="Arial"/>
                <a:ea typeface="Arial"/>
                <a:cs typeface="Arial"/>
                <a:sym typeface="Arial"/>
              </a:rPr>
              <a:t>18 Open Source</a:t>
            </a:r>
            <a:endParaRPr sz="2000">
              <a:solidFill>
                <a:srgbClr val="595959"/>
              </a:solidFill>
              <a:latin typeface="Arial"/>
              <a:ea typeface="Arial"/>
              <a:cs typeface="Arial"/>
              <a:sym typeface="Arial"/>
            </a:endParaRPr>
          </a:p>
          <a:p>
            <a:pPr indent="-203200" lvl="1" marL="685800" rtl="0">
              <a:lnSpc>
                <a:spcPct val="115000"/>
              </a:lnSpc>
              <a:spcBef>
                <a:spcPts val="0"/>
              </a:spcBef>
              <a:spcAft>
                <a:spcPts val="0"/>
              </a:spcAft>
              <a:buClr>
                <a:srgbClr val="595959"/>
              </a:buClr>
              <a:buSzPts val="2000"/>
              <a:buAutoNum type="alphaLcPeriod"/>
            </a:pPr>
            <a:r>
              <a:rPr lang="en-US" sz="2000">
                <a:solidFill>
                  <a:srgbClr val="595959"/>
                </a:solidFill>
                <a:latin typeface="Arial"/>
                <a:ea typeface="Arial"/>
                <a:cs typeface="Arial"/>
                <a:sym typeface="Arial"/>
              </a:rPr>
              <a:t>2 Other</a:t>
            </a:r>
            <a:endParaRPr sz="2000">
              <a:solidFill>
                <a:srgbClr val="595959"/>
              </a:solidFill>
              <a:latin typeface="Arial"/>
              <a:ea typeface="Arial"/>
              <a:cs typeface="Arial"/>
              <a:sym typeface="Arial"/>
            </a:endParaRPr>
          </a:p>
          <a:p>
            <a:pPr indent="-177800" lvl="0" marL="228600" rtl="0">
              <a:lnSpc>
                <a:spcPct val="115000"/>
              </a:lnSpc>
              <a:spcBef>
                <a:spcPts val="0"/>
              </a:spcBef>
              <a:spcAft>
                <a:spcPts val="0"/>
              </a:spcAft>
              <a:buClr>
                <a:srgbClr val="595959"/>
              </a:buClr>
              <a:buSzPts val="2000"/>
              <a:buAutoNum type="arabicPeriod"/>
            </a:pPr>
            <a:r>
              <a:rPr lang="en-US" sz="2000">
                <a:solidFill>
                  <a:srgbClr val="595959"/>
                </a:solidFill>
                <a:latin typeface="Arial"/>
                <a:ea typeface="Arial"/>
                <a:cs typeface="Arial"/>
                <a:sym typeface="Arial"/>
              </a:rPr>
              <a:t>Generally took all the Open Source repos and none of the Enterprise with the exception of</a:t>
            </a:r>
            <a:endParaRPr sz="2000">
              <a:solidFill>
                <a:srgbClr val="595959"/>
              </a:solidFill>
              <a:latin typeface="Arial"/>
              <a:ea typeface="Arial"/>
              <a:cs typeface="Arial"/>
              <a:sym typeface="Arial"/>
            </a:endParaRPr>
          </a:p>
          <a:p>
            <a:pPr indent="-203200" lvl="1" marL="685800" rtl="0">
              <a:lnSpc>
                <a:spcPct val="115000"/>
              </a:lnSpc>
              <a:spcBef>
                <a:spcPts val="0"/>
              </a:spcBef>
              <a:spcAft>
                <a:spcPts val="0"/>
              </a:spcAft>
              <a:buClr>
                <a:srgbClr val="595959"/>
              </a:buClr>
              <a:buSzPts val="2000"/>
              <a:buAutoNum type="alphaLcPeriod"/>
            </a:pPr>
            <a:r>
              <a:rPr lang="en-US" sz="2000">
                <a:solidFill>
                  <a:srgbClr val="595959"/>
                </a:solidFill>
                <a:latin typeface="Arial"/>
                <a:ea typeface="Arial"/>
                <a:cs typeface="Arial"/>
                <a:sym typeface="Arial"/>
              </a:rPr>
              <a:t>Open Source not being a repository or run through GitHub</a:t>
            </a:r>
            <a:endParaRPr sz="2000">
              <a:solidFill>
                <a:srgbClr val="595959"/>
              </a:solidFill>
              <a:latin typeface="Arial"/>
              <a:ea typeface="Arial"/>
              <a:cs typeface="Arial"/>
              <a:sym typeface="Arial"/>
            </a:endParaRPr>
          </a:p>
          <a:p>
            <a:pPr indent="-203200" lvl="1" marL="685800" rtl="0">
              <a:lnSpc>
                <a:spcPct val="115000"/>
              </a:lnSpc>
              <a:spcBef>
                <a:spcPts val="0"/>
              </a:spcBef>
              <a:spcAft>
                <a:spcPts val="0"/>
              </a:spcAft>
              <a:buClr>
                <a:srgbClr val="595959"/>
              </a:buClr>
              <a:buSzPts val="2000"/>
              <a:buAutoNum type="alphaLcPeriod"/>
            </a:pPr>
            <a:r>
              <a:rPr lang="en-US" sz="2000">
                <a:solidFill>
                  <a:srgbClr val="595959"/>
                </a:solidFill>
                <a:latin typeface="Arial"/>
                <a:ea typeface="Arial"/>
                <a:cs typeface="Arial"/>
                <a:sym typeface="Arial"/>
              </a:rPr>
              <a:t>Large organizations like Amazon or Google</a:t>
            </a:r>
            <a:endParaRPr sz="2000">
              <a:solidFill>
                <a:srgbClr val="595959"/>
              </a:solidFill>
              <a:latin typeface="Arial"/>
              <a:ea typeface="Arial"/>
              <a:cs typeface="Arial"/>
              <a:sym typeface="Arial"/>
            </a:endParaRPr>
          </a:p>
          <a:p>
            <a:pPr indent="-203200" lvl="1" marL="685800" rtl="0">
              <a:lnSpc>
                <a:spcPct val="115000"/>
              </a:lnSpc>
              <a:spcBef>
                <a:spcPts val="0"/>
              </a:spcBef>
              <a:spcAft>
                <a:spcPts val="0"/>
              </a:spcAft>
              <a:buClr>
                <a:srgbClr val="595959"/>
              </a:buClr>
              <a:buSzPts val="2000"/>
              <a:buAutoNum type="alphaLcPeriod"/>
            </a:pPr>
            <a:r>
              <a:rPr lang="en-US" sz="2000">
                <a:solidFill>
                  <a:srgbClr val="595959"/>
                </a:solidFill>
                <a:latin typeface="Arial"/>
                <a:ea typeface="Arial"/>
                <a:cs typeface="Arial"/>
                <a:sym typeface="Arial"/>
              </a:rPr>
              <a:t>Started as Open Source and was purchased </a:t>
            </a:r>
            <a:endParaRPr sz="2000">
              <a:solidFill>
                <a:srgbClr val="595959"/>
              </a:solidFill>
              <a:latin typeface="Arial"/>
              <a:ea typeface="Arial"/>
              <a:cs typeface="Arial"/>
              <a:sym typeface="Arial"/>
            </a:endParaRPr>
          </a:p>
          <a:p>
            <a:pPr indent="-177800" lvl="0" marL="228600" rtl="0">
              <a:lnSpc>
                <a:spcPct val="115000"/>
              </a:lnSpc>
              <a:spcBef>
                <a:spcPts val="0"/>
              </a:spcBef>
              <a:spcAft>
                <a:spcPts val="0"/>
              </a:spcAft>
              <a:buClr>
                <a:srgbClr val="595959"/>
              </a:buClr>
              <a:buSzPts val="2000"/>
              <a:buAutoNum type="arabicPeriod"/>
            </a:pPr>
            <a:r>
              <a:rPr lang="en-US" sz="2000" u="sng">
                <a:solidFill>
                  <a:srgbClr val="0097A7"/>
                </a:solidFill>
                <a:latin typeface="Arial"/>
                <a:ea typeface="Arial"/>
                <a:cs typeface="Arial"/>
                <a:sym typeface="Arial"/>
                <a:hlinkClick r:id="rId3"/>
              </a:rPr>
              <a:t>Link</a:t>
            </a:r>
            <a:r>
              <a:rPr lang="en-US" sz="2000">
                <a:solidFill>
                  <a:srgbClr val="595959"/>
                </a:solidFill>
                <a:latin typeface="Arial"/>
                <a:ea typeface="Arial"/>
                <a:cs typeface="Arial"/>
                <a:sym typeface="Arial"/>
              </a:rPr>
              <a:t>: </a:t>
            </a:r>
            <a:r>
              <a:rPr lang="en-US" sz="2000">
                <a:solidFill>
                  <a:srgbClr val="595959"/>
                </a:solidFill>
                <a:highlight>
                  <a:srgbClr val="00FF00"/>
                </a:highlight>
                <a:latin typeface="Arial"/>
                <a:ea typeface="Arial"/>
                <a:cs typeface="Arial"/>
                <a:sym typeface="Arial"/>
              </a:rPr>
              <a:t>Green</a:t>
            </a:r>
            <a:r>
              <a:rPr lang="en-US" sz="2000">
                <a:solidFill>
                  <a:srgbClr val="595959"/>
                </a:solidFill>
                <a:latin typeface="Arial"/>
                <a:ea typeface="Arial"/>
                <a:cs typeface="Arial"/>
                <a:sym typeface="Arial"/>
              </a:rPr>
              <a:t> - yes, </a:t>
            </a:r>
            <a:r>
              <a:rPr lang="en-US" sz="2000">
                <a:solidFill>
                  <a:srgbClr val="595959"/>
                </a:solidFill>
                <a:highlight>
                  <a:srgbClr val="FF0000"/>
                </a:highlight>
                <a:latin typeface="Arial"/>
                <a:ea typeface="Arial"/>
                <a:cs typeface="Arial"/>
                <a:sym typeface="Arial"/>
              </a:rPr>
              <a:t>Red</a:t>
            </a:r>
            <a:r>
              <a:rPr lang="en-US" sz="2000">
                <a:solidFill>
                  <a:srgbClr val="595959"/>
                </a:solidFill>
                <a:latin typeface="Arial"/>
                <a:ea typeface="Arial"/>
                <a:cs typeface="Arial"/>
                <a:sym typeface="Arial"/>
              </a:rPr>
              <a:t> - no</a:t>
            </a:r>
            <a:endParaRPr sz="2000"/>
          </a:p>
        </p:txBody>
      </p:sp>
      <p:sp>
        <p:nvSpPr>
          <p:cNvPr id="88" name="Shape 88"/>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	Repositories - Screening</a:t>
            </a:r>
            <a:endParaRPr sz="4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	Repositories - Screening</a:t>
            </a:r>
            <a:endParaRPr sz="4000"/>
          </a:p>
        </p:txBody>
      </p:sp>
      <p:pic>
        <p:nvPicPr>
          <p:cNvPr id="94" name="Shape 94"/>
          <p:cNvPicPr preferRelativeResize="0"/>
          <p:nvPr/>
        </p:nvPicPr>
        <p:blipFill>
          <a:blip r:embed="rId3">
            <a:alphaModFix/>
          </a:blip>
          <a:stretch>
            <a:fillRect/>
          </a:stretch>
        </p:blipFill>
        <p:spPr>
          <a:xfrm>
            <a:off x="2636038" y="1402675"/>
            <a:ext cx="6010224" cy="4155225"/>
          </a:xfrm>
          <a:prstGeom prst="rect">
            <a:avLst/>
          </a:prstGeom>
          <a:noFill/>
          <a:ln>
            <a:noFill/>
          </a:ln>
        </p:spPr>
      </p:pic>
      <p:sp>
        <p:nvSpPr>
          <p:cNvPr id="95" name="Shape 95"/>
          <p:cNvSpPr txBox="1"/>
          <p:nvPr/>
        </p:nvSpPr>
        <p:spPr>
          <a:xfrm>
            <a:off x="647300" y="5632450"/>
            <a:ext cx="8884800" cy="348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US" sz="1100" u="sng">
                <a:solidFill>
                  <a:srgbClr val="0097A7"/>
                </a:solidFill>
                <a:hlinkClick r:id="rId4"/>
              </a:rPr>
              <a:t>https://en.wikipedia.org/wiki/Comparison_of_source_code_hosting_facilities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	Repositories - Screening</a:t>
            </a:r>
            <a:endParaRPr sz="4000"/>
          </a:p>
        </p:txBody>
      </p:sp>
      <p:sp>
        <p:nvSpPr>
          <p:cNvPr id="101" name="Shape 101"/>
          <p:cNvSpPr txBox="1"/>
          <p:nvPr/>
        </p:nvSpPr>
        <p:spPr>
          <a:xfrm>
            <a:off x="647300" y="5632450"/>
            <a:ext cx="8884800" cy="348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rgbClr val="000000"/>
              </a:buClr>
              <a:buSzPts val="1100"/>
              <a:buFont typeface="Arial"/>
              <a:buNone/>
            </a:pPr>
            <a:r>
              <a:rPr lang="en-US" sz="1100" u="sng">
                <a:solidFill>
                  <a:schemeClr val="hlink"/>
                </a:solidFill>
                <a:hlinkClick r:id="rId3"/>
              </a:rPr>
              <a:t>https://docs.google.com/spreadsheets/d/17ooH9SXbR8Kg_ugVZPqyo4KfOk28SyjaGoPOKP1wjuU/edit#gid=738409776</a:t>
            </a:r>
            <a:endParaRPr sz="1100"/>
          </a:p>
          <a:p>
            <a:pPr indent="0" lvl="0" marL="0" rtl="0">
              <a:spcBef>
                <a:spcPts val="0"/>
              </a:spcBef>
              <a:spcAft>
                <a:spcPts val="0"/>
              </a:spcAft>
              <a:buClr>
                <a:srgbClr val="000000"/>
              </a:buClr>
              <a:buSzPts val="1100"/>
              <a:buFont typeface="Arial"/>
              <a:buNone/>
            </a:pPr>
            <a:r>
              <a:t/>
            </a:r>
            <a:endParaRPr sz="1100"/>
          </a:p>
        </p:txBody>
      </p:sp>
      <p:pic>
        <p:nvPicPr>
          <p:cNvPr id="102" name="Shape 102"/>
          <p:cNvPicPr preferRelativeResize="0"/>
          <p:nvPr/>
        </p:nvPicPr>
        <p:blipFill>
          <a:blip r:embed="rId4">
            <a:alphaModFix/>
          </a:blip>
          <a:stretch>
            <a:fillRect/>
          </a:stretch>
        </p:blipFill>
        <p:spPr>
          <a:xfrm>
            <a:off x="376125" y="1259675"/>
            <a:ext cx="11492523" cy="2480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idx="1" type="body"/>
          </p:nvPr>
        </p:nvSpPr>
        <p:spPr>
          <a:xfrm>
            <a:off x="672650" y="1635058"/>
            <a:ext cx="11360700" cy="45552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rgbClr val="000000"/>
              </a:buClr>
              <a:buSzPts val="1100"/>
              <a:buFont typeface="Arial"/>
              <a:buNone/>
            </a:pPr>
            <a:r>
              <a:rPr lang="en-US" sz="2400">
                <a:solidFill>
                  <a:srgbClr val="595959"/>
                </a:solidFill>
                <a:latin typeface="Arial"/>
                <a:ea typeface="Arial"/>
                <a:cs typeface="Arial"/>
                <a:sym typeface="Arial"/>
              </a:rPr>
              <a:t>Describes the relationship between various copies of the source repository</a:t>
            </a:r>
            <a:endParaRPr sz="2400">
              <a:solidFill>
                <a:srgbClr val="595959"/>
              </a:solidFill>
              <a:latin typeface="Arial"/>
              <a:ea typeface="Arial"/>
              <a:cs typeface="Arial"/>
              <a:sym typeface="Arial"/>
            </a:endParaRPr>
          </a:p>
          <a:p>
            <a:pPr indent="-381000" lvl="0" marL="457200" rtl="0">
              <a:lnSpc>
                <a:spcPct val="115000"/>
              </a:lnSpc>
              <a:spcBef>
                <a:spcPts val="1600"/>
              </a:spcBef>
              <a:spcAft>
                <a:spcPts val="0"/>
              </a:spcAft>
              <a:buClr>
                <a:srgbClr val="595959"/>
              </a:buClr>
              <a:buSzPts val="2400"/>
              <a:buChar char="●"/>
            </a:pPr>
            <a:r>
              <a:rPr lang="en-US" sz="2400">
                <a:solidFill>
                  <a:srgbClr val="595959"/>
                </a:solidFill>
                <a:latin typeface="Arial"/>
                <a:ea typeface="Arial"/>
                <a:cs typeface="Arial"/>
                <a:sym typeface="Arial"/>
              </a:rPr>
              <a:t>Client-server - users access a master repository via a client, usually local machines only hold working copies of a project tree</a:t>
            </a:r>
            <a:endParaRPr sz="2400">
              <a:solidFill>
                <a:srgbClr val="595959"/>
              </a:solidFill>
              <a:latin typeface="Arial"/>
              <a:ea typeface="Arial"/>
              <a:cs typeface="Arial"/>
              <a:sym typeface="Arial"/>
            </a:endParaRPr>
          </a:p>
          <a:p>
            <a:pPr indent="-381000" lvl="1" marL="1371600" rtl="0">
              <a:lnSpc>
                <a:spcPct val="115000"/>
              </a:lnSpc>
              <a:spcBef>
                <a:spcPts val="0"/>
              </a:spcBef>
              <a:spcAft>
                <a:spcPts val="0"/>
              </a:spcAft>
              <a:buClr>
                <a:srgbClr val="595959"/>
              </a:buClr>
              <a:buSzPts val="2400"/>
              <a:buChar char="○"/>
            </a:pPr>
            <a:r>
              <a:rPr lang="en-US">
                <a:solidFill>
                  <a:srgbClr val="595959"/>
                </a:solidFill>
                <a:latin typeface="Arial"/>
                <a:ea typeface="Arial"/>
                <a:cs typeface="Arial"/>
                <a:sym typeface="Arial"/>
              </a:rPr>
              <a:t>CVS, ClearCase, CVSNT</a:t>
            </a:r>
            <a:endParaRPr>
              <a:solidFill>
                <a:srgbClr val="595959"/>
              </a:solidFill>
              <a:latin typeface="Arial"/>
              <a:ea typeface="Arial"/>
              <a:cs typeface="Arial"/>
              <a:sym typeface="Arial"/>
            </a:endParaRPr>
          </a:p>
          <a:p>
            <a:pPr indent="-381000" lvl="0" marL="457200" rtl="0">
              <a:lnSpc>
                <a:spcPct val="115000"/>
              </a:lnSpc>
              <a:spcBef>
                <a:spcPts val="0"/>
              </a:spcBef>
              <a:spcAft>
                <a:spcPts val="0"/>
              </a:spcAft>
              <a:buClr>
                <a:srgbClr val="595959"/>
              </a:buClr>
              <a:buSzPts val="2400"/>
              <a:buChar char="●"/>
            </a:pPr>
            <a:r>
              <a:rPr lang="en-US" sz="2400">
                <a:solidFill>
                  <a:srgbClr val="595959"/>
                </a:solidFill>
                <a:latin typeface="Arial"/>
                <a:ea typeface="Arial"/>
                <a:cs typeface="Arial"/>
                <a:sym typeface="Arial"/>
              </a:rPr>
              <a:t>Distributed - repositories act as peers, and users typically have a local repository with version history available, in addition to their working copies</a:t>
            </a:r>
            <a:endParaRPr sz="2400">
              <a:solidFill>
                <a:srgbClr val="595959"/>
              </a:solidFill>
              <a:latin typeface="Arial"/>
              <a:ea typeface="Arial"/>
              <a:cs typeface="Arial"/>
              <a:sym typeface="Arial"/>
            </a:endParaRPr>
          </a:p>
          <a:p>
            <a:pPr indent="-381000" lvl="1" marL="1371600" rtl="0">
              <a:lnSpc>
                <a:spcPct val="115000"/>
              </a:lnSpc>
              <a:spcBef>
                <a:spcPts val="0"/>
              </a:spcBef>
              <a:spcAft>
                <a:spcPts val="0"/>
              </a:spcAft>
              <a:buClr>
                <a:srgbClr val="595959"/>
              </a:buClr>
              <a:buSzPts val="2400"/>
              <a:buChar char="○"/>
            </a:pPr>
            <a:r>
              <a:rPr lang="en-US">
                <a:solidFill>
                  <a:srgbClr val="595959"/>
                </a:solidFill>
                <a:latin typeface="Arial"/>
                <a:ea typeface="Arial"/>
                <a:cs typeface="Arial"/>
                <a:sym typeface="Arial"/>
              </a:rPr>
              <a:t>Darcs, Git, Bitkeeper</a:t>
            </a:r>
            <a:endParaRPr>
              <a:solidFill>
                <a:srgbClr val="595959"/>
              </a:solidFill>
              <a:latin typeface="Arial"/>
              <a:ea typeface="Arial"/>
              <a:cs typeface="Arial"/>
              <a:sym typeface="Arial"/>
            </a:endParaRPr>
          </a:p>
          <a:p>
            <a:pPr indent="-381000" lvl="0" marL="457200" rtl="0">
              <a:lnSpc>
                <a:spcPct val="115000"/>
              </a:lnSpc>
              <a:spcBef>
                <a:spcPts val="0"/>
              </a:spcBef>
              <a:spcAft>
                <a:spcPts val="0"/>
              </a:spcAft>
              <a:buClr>
                <a:srgbClr val="595959"/>
              </a:buClr>
              <a:buSzPts val="2400"/>
              <a:buChar char="●"/>
            </a:pPr>
            <a:r>
              <a:rPr lang="en-US" sz="2400">
                <a:solidFill>
                  <a:srgbClr val="595959"/>
                </a:solidFill>
                <a:latin typeface="Arial"/>
                <a:ea typeface="Arial"/>
                <a:cs typeface="Arial"/>
                <a:sym typeface="Arial"/>
              </a:rPr>
              <a:t>Others </a:t>
            </a:r>
            <a:endParaRPr sz="2400">
              <a:solidFill>
                <a:srgbClr val="595959"/>
              </a:solidFill>
              <a:latin typeface="Arial"/>
              <a:ea typeface="Arial"/>
              <a:cs typeface="Arial"/>
              <a:sym typeface="Arial"/>
            </a:endParaRPr>
          </a:p>
          <a:p>
            <a:pPr indent="-381000" lvl="1" marL="1371600" rtl="0">
              <a:lnSpc>
                <a:spcPct val="115000"/>
              </a:lnSpc>
              <a:spcBef>
                <a:spcPts val="0"/>
              </a:spcBef>
              <a:spcAft>
                <a:spcPts val="0"/>
              </a:spcAft>
              <a:buClr>
                <a:srgbClr val="595959"/>
              </a:buClr>
              <a:buSzPts val="2400"/>
              <a:buChar char="○"/>
            </a:pPr>
            <a:r>
              <a:rPr lang="en-US">
                <a:solidFill>
                  <a:srgbClr val="595959"/>
                </a:solidFill>
                <a:latin typeface="Arial"/>
                <a:ea typeface="Arial"/>
                <a:cs typeface="Arial"/>
                <a:sym typeface="Arial"/>
              </a:rPr>
              <a:t>Local, Shared Folder</a:t>
            </a:r>
            <a:endParaRPr>
              <a:solidFill>
                <a:srgbClr val="595959"/>
              </a:solidFill>
              <a:latin typeface="Arial"/>
              <a:ea typeface="Arial"/>
              <a:cs typeface="Arial"/>
              <a:sym typeface="Arial"/>
            </a:endParaRPr>
          </a:p>
        </p:txBody>
      </p:sp>
      <p:sp>
        <p:nvSpPr>
          <p:cNvPr id="108" name="Shape 108"/>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	</a:t>
            </a:r>
            <a:r>
              <a:rPr lang="en-US" sz="4000"/>
              <a:t>Version Control Software Platforms</a:t>
            </a:r>
            <a:endParaRPr sz="4000"/>
          </a:p>
        </p:txBody>
      </p:sp>
      <p:sp>
        <p:nvSpPr>
          <p:cNvPr id="109" name="Shape 109"/>
          <p:cNvSpPr txBox="1"/>
          <p:nvPr/>
        </p:nvSpPr>
        <p:spPr>
          <a:xfrm>
            <a:off x="637475" y="1092175"/>
            <a:ext cx="4051500" cy="472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3000">
                <a:solidFill>
                  <a:srgbClr val="1155CC"/>
                </a:solidFill>
              </a:rPr>
              <a:t>Repository Models</a:t>
            </a:r>
            <a:endParaRPr b="1" sz="3000">
              <a:solidFill>
                <a:srgbClr val="1155CC"/>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B23712AE-DC3D-4B39-9CBA-9D69142F4ED5}"/>
</file>

<file path=customXml/itemProps2.xml><?xml version="1.0" encoding="utf-8"?>
<ds:datastoreItem xmlns:ds="http://schemas.openxmlformats.org/officeDocument/2006/customXml" ds:itemID="{F22C0F71-5225-4E49-946F-FF164BD8E97A}"/>
</file>

<file path=customXml/itemProps3.xml><?xml version="1.0" encoding="utf-8"?>
<ds:datastoreItem xmlns:ds="http://schemas.openxmlformats.org/officeDocument/2006/customXml" ds:itemID="{E1215F8A-D58E-4801-9683-A910E27BDF04}"/>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